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sldIdLst>
    <p:sldId id="256" r:id="rId5"/>
    <p:sldId id="259" r:id="rId6"/>
    <p:sldId id="257" r:id="rId7"/>
    <p:sldId id="258" r:id="rId8"/>
    <p:sldId id="260" r:id="rId9"/>
    <p:sldId id="261" r:id="rId10"/>
    <p:sldId id="280" r:id="rId11"/>
    <p:sldId id="296" r:id="rId12"/>
    <p:sldId id="281" r:id="rId13"/>
    <p:sldId id="283" r:id="rId14"/>
    <p:sldId id="293" r:id="rId15"/>
    <p:sldId id="294" r:id="rId16"/>
    <p:sldId id="282" r:id="rId17"/>
    <p:sldId id="262" r:id="rId18"/>
    <p:sldId id="284" r:id="rId19"/>
    <p:sldId id="286" r:id="rId20"/>
    <p:sldId id="288" r:id="rId21"/>
    <p:sldId id="290" r:id="rId22"/>
    <p:sldId id="289" r:id="rId23"/>
    <p:sldId id="291" r:id="rId24"/>
    <p:sldId id="287" r:id="rId25"/>
    <p:sldId id="285" r:id="rId26"/>
    <p:sldId id="292" r:id="rId27"/>
    <p:sldId id="297" r:id="rId28"/>
    <p:sldId id="298"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2D84"/>
    <a:srgbClr val="9FC63B"/>
    <a:srgbClr val="006A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70056" autoAdjust="0"/>
  </p:normalViewPr>
  <p:slideViewPr>
    <p:cSldViewPr snapToGrid="0">
      <p:cViewPr varScale="1">
        <p:scale>
          <a:sx n="52" d="100"/>
          <a:sy n="52" d="100"/>
        </p:scale>
        <p:origin x="1724"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88BACE-4935-4858-99E6-5AE54D7326A3}" type="datetimeFigureOut">
              <a:rPr lang="en-GB" smtClean="0"/>
              <a:t>13/02/2025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ACC8B-AAE1-468C-8CF2-8587EC82CCB0}" type="slidenum">
              <a:rPr lang="en-GB" smtClean="0"/>
              <a:t>‹#›</a:t>
            </a:fld>
            <a:endParaRPr lang="en-GB"/>
          </a:p>
        </p:txBody>
      </p:sp>
    </p:spTree>
    <p:extLst>
      <p:ext uri="{BB962C8B-B14F-4D97-AF65-F5344CB8AC3E}">
        <p14:creationId xmlns:p14="http://schemas.microsoft.com/office/powerpoint/2010/main" val="1907250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Ian</a:t>
            </a:r>
          </a:p>
        </p:txBody>
      </p:sp>
      <p:sp>
        <p:nvSpPr>
          <p:cNvPr id="4" name="Slide Number Placeholder 3"/>
          <p:cNvSpPr>
            <a:spLocks noGrp="1"/>
          </p:cNvSpPr>
          <p:nvPr>
            <p:ph type="sldNum" sz="quarter" idx="5"/>
          </p:nvPr>
        </p:nvSpPr>
        <p:spPr/>
        <p:txBody>
          <a:bodyPr/>
          <a:lstStyle/>
          <a:p>
            <a:fld id="{C82ACC8B-AAE1-468C-8CF2-8587EC82CCB0}" type="slidenum">
              <a:rPr lang="en-GB" smtClean="0"/>
              <a:t>1</a:t>
            </a:fld>
            <a:endParaRPr lang="en-GB"/>
          </a:p>
        </p:txBody>
      </p:sp>
    </p:spTree>
    <p:extLst>
      <p:ext uri="{BB962C8B-B14F-4D97-AF65-F5344CB8AC3E}">
        <p14:creationId xmlns:p14="http://schemas.microsoft.com/office/powerpoint/2010/main" val="3524879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82ACC8B-AAE1-468C-8CF2-8587EC82CCB0}" type="slidenum">
              <a:rPr lang="en-GB" smtClean="0"/>
              <a:t>4</a:t>
            </a:fld>
            <a:endParaRPr lang="en-GB"/>
          </a:p>
        </p:txBody>
      </p:sp>
    </p:spTree>
    <p:extLst>
      <p:ext uri="{BB962C8B-B14F-4D97-AF65-F5344CB8AC3E}">
        <p14:creationId xmlns:p14="http://schemas.microsoft.com/office/powerpoint/2010/main" val="2589544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effectLst/>
              <a:latin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392FD30-599C-4103-8EFE-F12054DDBC87}" type="slidenum">
              <a:rPr lang="en-GB" smtClean="0"/>
              <a:t>7</a:t>
            </a:fld>
            <a:endParaRPr lang="en-GB"/>
          </a:p>
        </p:txBody>
      </p:sp>
    </p:spTree>
    <p:extLst>
      <p:ext uri="{BB962C8B-B14F-4D97-AF65-F5344CB8AC3E}">
        <p14:creationId xmlns:p14="http://schemas.microsoft.com/office/powerpoint/2010/main" val="2238147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0AB17-0CE3-3B23-B217-D9411CE12E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5E8DDA-F203-8E6B-7E2A-2D7073D6F6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4A892F-DA97-5230-7708-8FF83C5552B4}"/>
              </a:ext>
            </a:extLst>
          </p:cNvPr>
          <p:cNvSpPr>
            <a:spLocks noGrp="1"/>
          </p:cNvSpPr>
          <p:nvPr>
            <p:ph type="body" idx="1"/>
          </p:nvPr>
        </p:nvSpPr>
        <p:spPr/>
        <p:txBody>
          <a:bodyPr/>
          <a:lstStyle/>
          <a:p>
            <a:r>
              <a:rPr lang="en-GB" sz="1800" b="1" dirty="0">
                <a:effectLst/>
                <a:latin typeface="Calibri" panose="020F0502020204030204" pitchFamily="34" charset="0"/>
                <a:ea typeface="Aptos" panose="020B0004020202020204" pitchFamily="34" charset="0"/>
                <a:cs typeface="Times New Roman" panose="02020603050405020304" pitchFamily="18" charset="0"/>
              </a:rPr>
              <a:t>Pre-election period: </a:t>
            </a:r>
            <a:r>
              <a:rPr lang="en-GB" sz="1800" dirty="0">
                <a:effectLst/>
                <a:latin typeface="Calibri" panose="020F0502020204030204" pitchFamily="34" charset="0"/>
                <a:ea typeface="Aptos" panose="020B0004020202020204" pitchFamily="34" charset="0"/>
                <a:cs typeface="Times New Roman" panose="02020603050405020304" pitchFamily="18" charset="0"/>
              </a:rPr>
              <a:t>This is the period from the time a public election is called until the end of the count. It puts restrictions on publicity, defined as ‘any communication in whatever form, addressed to the public at large or a section of the public’. The overall aim is to stop public money being used to promote a political party or candidate.</a:t>
            </a:r>
          </a:p>
          <a:p>
            <a:endParaRPr lang="en-GB" sz="1800" dirty="0">
              <a:effectLst/>
              <a:latin typeface="Calibri" panose="020F0502020204030204" pitchFamily="34" charset="0"/>
              <a:cs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1E318587-4BF9-C433-5296-BBB304FB88D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392FD30-599C-4103-8EFE-F12054DDBC8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65655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Register to vote: </a:t>
            </a:r>
            <a:r>
              <a:rPr lang="en-GB" b="0" dirty="0"/>
              <a:t>www.gov.uk/register_to_vote  (You only need to register if you are not already registered to vote)</a:t>
            </a:r>
          </a:p>
          <a:p>
            <a:endParaRPr lang="en-GB" b="0" dirty="0"/>
          </a:p>
          <a:p>
            <a:r>
              <a:rPr lang="en-GB" b="1" dirty="0"/>
              <a:t>Postal vote: </a:t>
            </a:r>
            <a:r>
              <a:rPr lang="en-GB" b="0" dirty="0"/>
              <a:t>if you apply for a postal vote before 24 March estimated despatch is 11 April. If you apply from 24 March estimated despatch is 17 April. If you are away around these dates we recommend electors apply for a proxy vote.</a:t>
            </a:r>
          </a:p>
          <a:p>
            <a:endParaRPr lang="en-GB" b="1" dirty="0"/>
          </a:p>
          <a:p>
            <a:r>
              <a:rPr lang="en-GB" b="1" dirty="0"/>
              <a:t>Proxy vote: </a:t>
            </a:r>
            <a:r>
              <a:rPr lang="en-GB" dirty="0"/>
              <a:t>When an elector appoints someone to vote on their behalf with their permission. The proxy attends the electors polling station and votes as instructed by the elector. Useful when an elector does not want a postal vote or is too late to apply for a postal vote. </a:t>
            </a:r>
          </a:p>
          <a:p>
            <a:endParaRPr lang="en-GB" dirty="0"/>
          </a:p>
          <a:p>
            <a:r>
              <a:rPr lang="en-GB" b="1" dirty="0"/>
              <a:t>Voter Authority Certificate</a:t>
            </a:r>
            <a:r>
              <a:rPr lang="en-GB" dirty="0"/>
              <a:t>: If an elector does not already have an acceptable form of Voter ID they can apply for a VAC.</a:t>
            </a:r>
          </a:p>
        </p:txBody>
      </p:sp>
      <p:sp>
        <p:nvSpPr>
          <p:cNvPr id="4" name="Slide Number Placeholder 3"/>
          <p:cNvSpPr>
            <a:spLocks noGrp="1"/>
          </p:cNvSpPr>
          <p:nvPr>
            <p:ph type="sldNum" sz="quarter" idx="5"/>
          </p:nvPr>
        </p:nvSpPr>
        <p:spPr/>
        <p:txBody>
          <a:bodyPr/>
          <a:lstStyle/>
          <a:p>
            <a:fld id="{1392FD30-599C-4103-8EFE-F12054DDBC87}" type="slidenum">
              <a:rPr lang="en-GB" smtClean="0"/>
              <a:t>9</a:t>
            </a:fld>
            <a:endParaRPr lang="en-GB"/>
          </a:p>
        </p:txBody>
      </p:sp>
    </p:spTree>
    <p:extLst>
      <p:ext uri="{BB962C8B-B14F-4D97-AF65-F5344CB8AC3E}">
        <p14:creationId xmlns:p14="http://schemas.microsoft.com/office/powerpoint/2010/main" val="1250486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Mat</a:t>
            </a:r>
          </a:p>
        </p:txBody>
      </p:sp>
      <p:sp>
        <p:nvSpPr>
          <p:cNvPr id="4" name="Slide Number Placeholder 3"/>
          <p:cNvSpPr>
            <a:spLocks noGrp="1"/>
          </p:cNvSpPr>
          <p:nvPr>
            <p:ph type="sldNum" sz="quarter" idx="5"/>
          </p:nvPr>
        </p:nvSpPr>
        <p:spPr/>
        <p:txBody>
          <a:bodyPr/>
          <a:lstStyle/>
          <a:p>
            <a:fld id="{C82ACC8B-AAE1-468C-8CF2-8587EC82CCB0}" type="slidenum">
              <a:rPr lang="en-GB" smtClean="0"/>
              <a:t>11</a:t>
            </a:fld>
            <a:endParaRPr lang="en-GB"/>
          </a:p>
        </p:txBody>
      </p:sp>
    </p:spTree>
    <p:extLst>
      <p:ext uri="{BB962C8B-B14F-4D97-AF65-F5344CB8AC3E}">
        <p14:creationId xmlns:p14="http://schemas.microsoft.com/office/powerpoint/2010/main" val="1434276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Only candidates, one guest and 1 count agent may attend the count. No parking at the Stadium. Off site parking for attendees TBC, but we ask attendees to </a:t>
            </a:r>
            <a:r>
              <a:rPr lang="en-GB"/>
              <a:t>car share.</a:t>
            </a:r>
            <a:endParaRPr lang="en-GB" dirty="0"/>
          </a:p>
        </p:txBody>
      </p:sp>
      <p:sp>
        <p:nvSpPr>
          <p:cNvPr id="4" name="Slide Number Placeholder 3"/>
          <p:cNvSpPr>
            <a:spLocks noGrp="1"/>
          </p:cNvSpPr>
          <p:nvPr>
            <p:ph type="sldNum" sz="quarter" idx="5"/>
          </p:nvPr>
        </p:nvSpPr>
        <p:spPr/>
        <p:txBody>
          <a:bodyPr/>
          <a:lstStyle/>
          <a:p>
            <a:fld id="{C82ACC8B-AAE1-468C-8CF2-8587EC82CCB0}" type="slidenum">
              <a:rPr lang="en-GB" smtClean="0"/>
              <a:t>13</a:t>
            </a:fld>
            <a:endParaRPr lang="en-GB"/>
          </a:p>
        </p:txBody>
      </p:sp>
    </p:spTree>
    <p:extLst>
      <p:ext uri="{BB962C8B-B14F-4D97-AF65-F5344CB8AC3E}">
        <p14:creationId xmlns:p14="http://schemas.microsoft.com/office/powerpoint/2010/main" val="2174348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a:t>Click to edit Master subtitle style</a:t>
            </a:r>
            <a:endParaRPr lang="en-GB" sz="280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13/02/2025</a:t>
            </a:fld>
            <a:endParaRPr lang="en-GB" sz="180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a:t>Click to edit Master title style</a:t>
            </a:r>
            <a:endParaRPr lang="en-GB" sz="440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a:t>Click to edit Master subtitle style</a:t>
            </a:r>
            <a:endParaRPr lang="en-GB" sz="320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13/02/2025</a:t>
            </a:fld>
            <a:endParaRPr lang="en-GB" sz="120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t>13/02/2025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t>13/02/2025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t>13/02/2025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t>13/02/2025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t>13/02/2025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75811E-14ED-4629-90CC-79E112007BFC}" type="slidenum">
              <a:rPr lang="en-GB" smtClean="0"/>
              <a:t>‹#›</a:t>
            </a:fld>
            <a:endParaRPr lang="en-GB"/>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2/13/2025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lectoralcommission.org.uk/voting-and-elections/voter-i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electoralcommission.org.uk/guidance-candidates-parish-council-elections-england/what-you-need-know-you-stand-a-candidate/qualifications-and-disqualifications-standing-election/qualification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electoralcommission.org.uk/guidance-candidates-and-agents-local-government-elections-england/nominations/completing-your-nomination-papers/nomination-form" TargetMode="External"/><Relationship Id="rId2" Type="http://schemas.openxmlformats.org/officeDocument/2006/relationships/hyperlink" Target="https://www.electoralcommission.org.uk/guidance-candidates-parish-council-elections-england/nominations/completing-your-nomination-paper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buckinghamshire.gov.uk/your-council/elections-and-voting/current-and-previous-elections-in-buckinghamshire/election-timetable-and-notic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mailto:partyreg@electoralcommission.org.uk" TargetMode="External"/><Relationship Id="rId2" Type="http://schemas.openxmlformats.org/officeDocument/2006/relationships/hyperlink" Target="mailto:infoengland@electoralcommission.org.uk" TargetMode="External"/><Relationship Id="rId1" Type="http://schemas.openxmlformats.org/officeDocument/2006/relationships/slideLayout" Target="../slideLayouts/slideLayout2.xml"/><Relationship Id="rId4" Type="http://schemas.openxmlformats.org/officeDocument/2006/relationships/hyperlink" Target="mailto:pef@electoralcommission.org.uk"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elections@buckinghamshire.gov.uk" TargetMode="External"/><Relationship Id="rId2" Type="http://schemas.openxmlformats.org/officeDocument/2006/relationships/hyperlink" Target="https://tinyurl.com/ycyktkbj"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elections@buckinghamshire.gov.uk"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elections@buckinghamshire.gov.uk"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elections@buckinghamshire.gov.u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buckinghamshire.gov.uk/your-council/elections-and-voting/current-and-previous-elections-in-buckinghamshire/election-timetable-and-notices/"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lgbce.org.uk/all-reviews/buckinghamshir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eams.microsoft.com/l/meetup-join/19%3ameeting_OWFkM2FjNjAtY2VkYy00NDEzLWI1N2YtNDZiOTg3ZmM2ZDg0%40thread.v2/0?context=%7B%22Tid%22%3A%227fb976b9-9e28-48e1-8086-1ddabecf82a0%22%2C%22Oid%22%3A%22dd7f2b87-e244-429e-9ad6-9a1306e81e59%22%2C%22IsBroadcastMeeting%22%3Atrue%2C%22role%22%3A%22a%22%7D&amp;btype=a&amp;role=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teams.microsoft.com/l/meetup-join/19%3ameeting_YjRmNDVhMGEtM2E1YS00ZGZkLThiNzgtYjg3OTE5MWUyMzI1%40thread.v2/0?context=%7B%22Tid%22%3A%227fb976b9-9e28-48e1-8086-1ddabecf82a0%22%2C%22Oid%22%3A%22dd7f2b87-e244-429e-9ad6-9a1306e81e59%22%2C%22IsBroadcastMeeting%22%3Atrue%2C%22role%22%3A%22a%22%7D&amp;btype=a&amp;role=a"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v.uk/register_to_vot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gov.uk/apply-proxy-vote" TargetMode="External"/><Relationship Id="rId4" Type="http://schemas.openxmlformats.org/officeDocument/2006/relationships/hyperlink" Target="https://www.gov.uk/apply-postal-vot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US" dirty="0">
                <a:solidFill>
                  <a:schemeClr val="bg2"/>
                </a:solidFill>
              </a:rPr>
              <a:t>1 May 2025 Buckinghamshire Local Elections</a:t>
            </a:r>
            <a:endParaRPr lang="en-GB" dirty="0">
              <a:solidFill>
                <a:schemeClr val="bg2"/>
              </a:solidFill>
            </a:endParaRPr>
          </a:p>
        </p:txBody>
      </p:sp>
      <p:sp>
        <p:nvSpPr>
          <p:cNvPr id="23" name="Subtitle 2"/>
          <p:cNvSpPr>
            <a:spLocks noGrp="1"/>
          </p:cNvSpPr>
          <p:nvPr>
            <p:ph type="subTitle" idx="4294967295"/>
          </p:nvPr>
        </p:nvSpPr>
        <p:spPr>
          <a:xfrm>
            <a:off x="446918" y="3983874"/>
            <a:ext cx="7888288" cy="1455737"/>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solidFill>
                  <a:schemeClr val="bg2"/>
                </a:solidFill>
              </a:rPr>
              <a:t>31 January 2025 &amp; 7 March 2025</a:t>
            </a:r>
          </a:p>
          <a:p>
            <a:r>
              <a:rPr lang="en-US" dirty="0">
                <a:solidFill>
                  <a:schemeClr val="bg2"/>
                </a:solidFill>
              </a:rPr>
              <a:t>BALC Information Session to Town &amp; Parish Councils</a:t>
            </a: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9D940C-7E17-C597-4064-BA8065BF1850}"/>
              </a:ext>
            </a:extLst>
          </p:cNvPr>
          <p:cNvSpPr>
            <a:spLocks noGrp="1"/>
          </p:cNvSpPr>
          <p:nvPr>
            <p:ph idx="1"/>
          </p:nvPr>
        </p:nvSpPr>
        <p:spPr>
          <a:xfrm>
            <a:off x="628650" y="330200"/>
            <a:ext cx="7886700" cy="5846763"/>
          </a:xfrm>
        </p:spPr>
        <p:txBody>
          <a:bodyPr>
            <a:normAutofit fontScale="92500" lnSpcReduction="20000"/>
          </a:bodyPr>
          <a:lstStyle/>
          <a:p>
            <a:pPr marL="0" indent="0">
              <a:buNone/>
            </a:pPr>
            <a:r>
              <a:rPr lang="en-GB" sz="4800" dirty="0"/>
              <a:t>Key dates</a:t>
            </a:r>
          </a:p>
          <a:p>
            <a:pPr marL="0" indent="0">
              <a:buNone/>
            </a:pPr>
            <a:endParaRPr lang="en-GB" dirty="0"/>
          </a:p>
          <a:p>
            <a:r>
              <a:rPr lang="en-GB" dirty="0"/>
              <a:t>Parish candidate expenses: Thursday 29 May</a:t>
            </a:r>
          </a:p>
          <a:p>
            <a:r>
              <a:rPr lang="en-GB" dirty="0"/>
              <a:t>Unitary candidate expenses: Thursday 5 June</a:t>
            </a:r>
          </a:p>
          <a:p>
            <a:pPr marL="0" indent="0">
              <a:buNone/>
            </a:pPr>
            <a:r>
              <a:rPr lang="en-GB" dirty="0"/>
              <a:t>	To be returned to Electoral Services</a:t>
            </a:r>
          </a:p>
          <a:p>
            <a:pPr marL="0" indent="0">
              <a:buNone/>
            </a:pPr>
            <a:endParaRPr lang="en-GB" dirty="0"/>
          </a:p>
          <a:p>
            <a:pPr marL="0" indent="0">
              <a:buNone/>
            </a:pPr>
            <a:r>
              <a:rPr lang="en-GB" b="1" dirty="0"/>
              <a:t>Polling Day</a:t>
            </a:r>
          </a:p>
          <a:p>
            <a:pPr marL="0" indent="0">
              <a:buNone/>
            </a:pPr>
            <a:endParaRPr lang="en-GB" b="1" dirty="0"/>
          </a:p>
          <a:p>
            <a:r>
              <a:rPr lang="en-GB" dirty="0"/>
              <a:t>Thursday 1 May: Polls open from 7am to 10pm</a:t>
            </a:r>
          </a:p>
          <a:p>
            <a:r>
              <a:rPr lang="en-GB" dirty="0"/>
              <a:t>355 polling stations</a:t>
            </a:r>
          </a:p>
          <a:p>
            <a:r>
              <a:rPr lang="en-GB" dirty="0"/>
              <a:t>253 polling venues</a:t>
            </a:r>
          </a:p>
          <a:p>
            <a:r>
              <a:rPr lang="en-GB" dirty="0"/>
              <a:t>Unitary ballot papers (White)</a:t>
            </a:r>
          </a:p>
          <a:p>
            <a:r>
              <a:rPr lang="en-GB" dirty="0"/>
              <a:t>Parish ballot papers (Green, for those contested)</a:t>
            </a:r>
          </a:p>
          <a:p>
            <a:endParaRPr lang="en-GB" dirty="0"/>
          </a:p>
        </p:txBody>
      </p:sp>
    </p:spTree>
    <p:extLst>
      <p:ext uri="{BB962C8B-B14F-4D97-AF65-F5344CB8AC3E}">
        <p14:creationId xmlns:p14="http://schemas.microsoft.com/office/powerpoint/2010/main" val="2408920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A0BDC-6A22-7C0E-0CA7-47FA8A3392E4}"/>
              </a:ext>
            </a:extLst>
          </p:cNvPr>
          <p:cNvSpPr>
            <a:spLocks noGrp="1"/>
          </p:cNvSpPr>
          <p:nvPr>
            <p:ph type="title"/>
          </p:nvPr>
        </p:nvSpPr>
        <p:spPr/>
        <p:txBody>
          <a:bodyPr/>
          <a:lstStyle/>
          <a:p>
            <a:r>
              <a:rPr lang="en-GB" dirty="0"/>
              <a:t>Voter ID</a:t>
            </a:r>
          </a:p>
        </p:txBody>
      </p:sp>
      <p:sp>
        <p:nvSpPr>
          <p:cNvPr id="3" name="Content Placeholder 2">
            <a:extLst>
              <a:ext uri="{FF2B5EF4-FFF2-40B4-BE49-F238E27FC236}">
                <a16:creationId xmlns:a16="http://schemas.microsoft.com/office/drawing/2014/main" id="{04E3D5D4-6D6C-2910-A5CD-9992947ABC8C}"/>
              </a:ext>
            </a:extLst>
          </p:cNvPr>
          <p:cNvSpPr>
            <a:spLocks noGrp="1"/>
          </p:cNvSpPr>
          <p:nvPr>
            <p:ph idx="1"/>
          </p:nvPr>
        </p:nvSpPr>
        <p:spPr/>
        <p:txBody>
          <a:bodyPr/>
          <a:lstStyle/>
          <a:p>
            <a:r>
              <a:rPr lang="en-GB" dirty="0"/>
              <a:t>Electors </a:t>
            </a:r>
            <a:r>
              <a:rPr lang="en-GB" b="1" dirty="0"/>
              <a:t>must</a:t>
            </a:r>
            <a:r>
              <a:rPr lang="en-GB" dirty="0"/>
              <a:t> bring acceptable photo ID with them to be able to vote at a polling station.</a:t>
            </a:r>
          </a:p>
          <a:p>
            <a:r>
              <a:rPr lang="en-GB" dirty="0"/>
              <a:t>The list of acceptable photo ID is available to view via: </a:t>
            </a:r>
            <a:r>
              <a:rPr lang="en-GB" dirty="0">
                <a:hlinkClick r:id="rId3"/>
              </a:rPr>
              <a:t>https://www.electoralcommission.org.uk/voting-and-elections/voter-id</a:t>
            </a:r>
            <a:r>
              <a:rPr lang="en-GB" dirty="0"/>
              <a:t> </a:t>
            </a:r>
          </a:p>
          <a:p>
            <a:r>
              <a:rPr lang="en-GB" dirty="0"/>
              <a:t>We recommend they also bring their poll card, but this is optional.</a:t>
            </a:r>
          </a:p>
        </p:txBody>
      </p:sp>
    </p:spTree>
    <p:extLst>
      <p:ext uri="{BB962C8B-B14F-4D97-AF65-F5344CB8AC3E}">
        <p14:creationId xmlns:p14="http://schemas.microsoft.com/office/powerpoint/2010/main" val="360823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52BBD-E35F-C2FB-CDE4-51A5796FB684}"/>
              </a:ext>
            </a:extLst>
          </p:cNvPr>
          <p:cNvSpPr>
            <a:spLocks noGrp="1"/>
          </p:cNvSpPr>
          <p:nvPr>
            <p:ph type="title"/>
          </p:nvPr>
        </p:nvSpPr>
        <p:spPr/>
        <p:txBody>
          <a:bodyPr/>
          <a:lstStyle/>
          <a:p>
            <a:r>
              <a:rPr lang="en-GB" dirty="0"/>
              <a:t>Postal Vote Handling</a:t>
            </a:r>
          </a:p>
        </p:txBody>
      </p:sp>
      <p:sp>
        <p:nvSpPr>
          <p:cNvPr id="3" name="Content Placeholder 2">
            <a:extLst>
              <a:ext uri="{FF2B5EF4-FFF2-40B4-BE49-F238E27FC236}">
                <a16:creationId xmlns:a16="http://schemas.microsoft.com/office/drawing/2014/main" id="{E8BE0CA2-54FE-92DD-E1E9-76C440C6E6CC}"/>
              </a:ext>
            </a:extLst>
          </p:cNvPr>
          <p:cNvSpPr>
            <a:spLocks noGrp="1"/>
          </p:cNvSpPr>
          <p:nvPr>
            <p:ph idx="1"/>
          </p:nvPr>
        </p:nvSpPr>
        <p:spPr/>
        <p:txBody>
          <a:bodyPr/>
          <a:lstStyle/>
          <a:p>
            <a:r>
              <a:rPr lang="en-GB" dirty="0"/>
              <a:t>Electors voting by post should return their postal ballot pack in enough time so that it arrives with the RO before 10pm on polling day.</a:t>
            </a:r>
          </a:p>
          <a:p>
            <a:r>
              <a:rPr lang="en-GB" dirty="0"/>
              <a:t>Anyone hand delivering a postal ballot pack to a polling station, on polling day, or to The Gateway Office, during office hours, </a:t>
            </a:r>
            <a:r>
              <a:rPr lang="en-GB" b="1" dirty="0"/>
              <a:t>must</a:t>
            </a:r>
            <a:r>
              <a:rPr lang="en-GB" dirty="0"/>
              <a:t> complete a postal vote handling form, or the postal ballot pack will be rejected.</a:t>
            </a:r>
          </a:p>
          <a:p>
            <a:r>
              <a:rPr lang="en-GB" dirty="0"/>
              <a:t>A person hand delivering postal ballot packs may only hand in a maximum of 5, plus their own.</a:t>
            </a:r>
          </a:p>
          <a:p>
            <a:endParaRPr lang="en-GB" dirty="0"/>
          </a:p>
        </p:txBody>
      </p:sp>
    </p:spTree>
    <p:extLst>
      <p:ext uri="{BB962C8B-B14F-4D97-AF65-F5344CB8AC3E}">
        <p14:creationId xmlns:p14="http://schemas.microsoft.com/office/powerpoint/2010/main" val="976200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CE018-B5BB-DA1D-9EF2-E13E35EC4FD0}"/>
              </a:ext>
            </a:extLst>
          </p:cNvPr>
          <p:cNvSpPr>
            <a:spLocks noGrp="1"/>
          </p:cNvSpPr>
          <p:nvPr>
            <p:ph idx="1"/>
          </p:nvPr>
        </p:nvSpPr>
        <p:spPr>
          <a:xfrm>
            <a:off x="628650" y="700088"/>
            <a:ext cx="7886700" cy="5476875"/>
          </a:xfrm>
        </p:spPr>
        <p:txBody>
          <a:bodyPr>
            <a:normAutofit/>
          </a:bodyPr>
          <a:lstStyle/>
          <a:p>
            <a:pPr marL="0" indent="0">
              <a:buNone/>
            </a:pPr>
            <a:r>
              <a:rPr lang="en-GB" b="1" dirty="0"/>
              <a:t>Verification &amp; Counts</a:t>
            </a:r>
          </a:p>
          <a:p>
            <a:pPr marL="0" indent="0">
              <a:buNone/>
            </a:pPr>
            <a:r>
              <a:rPr lang="en-GB" dirty="0"/>
              <a:t>Stoke Mandeville Stadium</a:t>
            </a:r>
          </a:p>
          <a:p>
            <a:pPr marL="0" indent="0">
              <a:buNone/>
            </a:pPr>
            <a:r>
              <a:rPr lang="en-GB" dirty="0"/>
              <a:t>Attendance strictly limited - No public admission</a:t>
            </a:r>
          </a:p>
          <a:p>
            <a:r>
              <a:rPr lang="en-GB" dirty="0"/>
              <a:t>Friday 2 May:</a:t>
            </a:r>
          </a:p>
          <a:p>
            <a:pPr lvl="1"/>
            <a:r>
              <a:rPr lang="en-GB" dirty="0"/>
              <a:t>Morning, verification Parish/Unitary ballot papers</a:t>
            </a:r>
          </a:p>
          <a:p>
            <a:pPr lvl="1"/>
            <a:r>
              <a:rPr lang="en-GB" dirty="0"/>
              <a:t>1pm the counting of votes for Buckinghamshire Council wards/seats</a:t>
            </a:r>
          </a:p>
          <a:p>
            <a:r>
              <a:rPr lang="en-GB" dirty="0"/>
              <a:t>Saturday 3 May: </a:t>
            </a:r>
          </a:p>
          <a:p>
            <a:pPr lvl="1"/>
            <a:r>
              <a:rPr lang="en-GB" dirty="0"/>
              <a:t>9am, the counting of votes for Town and Parish wards/seats</a:t>
            </a:r>
          </a:p>
          <a:p>
            <a:pPr marL="457200" lvl="1" indent="0">
              <a:buNone/>
            </a:pPr>
            <a:endParaRPr lang="en-GB" dirty="0"/>
          </a:p>
          <a:p>
            <a:pPr marL="457200" lvl="1" indent="0">
              <a:buNone/>
            </a:pPr>
            <a:r>
              <a:rPr lang="en-GB" dirty="0"/>
              <a:t>Results will be declared following the counting of each ward/seat. </a:t>
            </a:r>
          </a:p>
          <a:p>
            <a:pPr lvl="1"/>
            <a:endParaRPr lang="en-GB" dirty="0"/>
          </a:p>
        </p:txBody>
      </p:sp>
    </p:spTree>
    <p:extLst>
      <p:ext uri="{BB962C8B-B14F-4D97-AF65-F5344CB8AC3E}">
        <p14:creationId xmlns:p14="http://schemas.microsoft.com/office/powerpoint/2010/main" val="38204553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FD087-FBE7-AD3F-B33C-952914809C37}"/>
              </a:ext>
            </a:extLst>
          </p:cNvPr>
          <p:cNvSpPr>
            <a:spLocks noGrp="1"/>
          </p:cNvSpPr>
          <p:nvPr>
            <p:ph type="title"/>
          </p:nvPr>
        </p:nvSpPr>
        <p:spPr>
          <a:xfrm>
            <a:off x="628650" y="302373"/>
            <a:ext cx="7886700" cy="1325563"/>
          </a:xfrm>
        </p:spPr>
        <p:txBody>
          <a:bodyPr/>
          <a:lstStyle/>
          <a:p>
            <a:r>
              <a:rPr lang="en-GB" dirty="0"/>
              <a:t>Nominations</a:t>
            </a:r>
          </a:p>
        </p:txBody>
      </p:sp>
      <p:sp>
        <p:nvSpPr>
          <p:cNvPr id="3" name="Content Placeholder 2">
            <a:extLst>
              <a:ext uri="{FF2B5EF4-FFF2-40B4-BE49-F238E27FC236}">
                <a16:creationId xmlns:a16="http://schemas.microsoft.com/office/drawing/2014/main" id="{00EB0921-DA3C-3F6C-AE10-6F3EA89D9515}"/>
              </a:ext>
            </a:extLst>
          </p:cNvPr>
          <p:cNvSpPr>
            <a:spLocks noGrp="1"/>
          </p:cNvSpPr>
          <p:nvPr>
            <p:ph idx="1"/>
          </p:nvPr>
        </p:nvSpPr>
        <p:spPr/>
        <p:txBody>
          <a:bodyPr/>
          <a:lstStyle/>
          <a:p>
            <a:pPr marL="0" indent="0">
              <a:buNone/>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Nomination papers must be </a:t>
            </a:r>
            <a:r>
              <a:rPr lang="en-GB" sz="2400" b="1" kern="100" dirty="0">
                <a:effectLst/>
                <a:latin typeface="Aptos" panose="020B0004020202020204" pitchFamily="34" charset="0"/>
                <a:ea typeface="Aptos" panose="020B0004020202020204" pitchFamily="34" charset="0"/>
                <a:cs typeface="Times New Roman" panose="02020603050405020304" pitchFamily="18" charset="0"/>
              </a:rPr>
              <a:t>hand delivered to a Deputy Returning Officer</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at:</a:t>
            </a:r>
          </a:p>
          <a:p>
            <a:r>
              <a:rPr lang="en-GB" sz="2400" kern="100" dirty="0">
                <a:effectLst/>
                <a:latin typeface="Aptos" panose="020B0004020202020204" pitchFamily="34" charset="0"/>
                <a:ea typeface="Aptos" panose="020B0004020202020204" pitchFamily="34" charset="0"/>
                <a:cs typeface="Times New Roman" panose="02020603050405020304" pitchFamily="18" charset="0"/>
              </a:rPr>
              <a:t>The Gateway, Gatehouse Road, Aylesbury, HP19 8FF </a:t>
            </a:r>
          </a:p>
          <a:p>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2400" kern="100" dirty="0">
                <a:effectLst/>
                <a:latin typeface="Aptos" panose="020B0004020202020204" pitchFamily="34" charset="0"/>
                <a:ea typeface="Aptos" panose="020B0004020202020204" pitchFamily="34" charset="0"/>
                <a:cs typeface="Times New Roman" panose="02020603050405020304" pitchFamily="18" charset="0"/>
              </a:rPr>
              <a:t>from Tuesday 18 March and </a:t>
            </a:r>
            <a:r>
              <a:rPr lang="en-GB" sz="2400" b="1" kern="100" dirty="0">
                <a:effectLst/>
                <a:latin typeface="Aptos" panose="020B0004020202020204" pitchFamily="34" charset="0"/>
                <a:ea typeface="Aptos" panose="020B0004020202020204" pitchFamily="34" charset="0"/>
                <a:cs typeface="Times New Roman" panose="02020603050405020304" pitchFamily="18" charset="0"/>
              </a:rPr>
              <a:t>no later than 4pm on Wednesday 2 April 2025</a:t>
            </a:r>
          </a:p>
          <a:p>
            <a:r>
              <a:rPr lang="en-GB" sz="2400" kern="100" dirty="0">
                <a:effectLst/>
                <a:latin typeface="Aptos" panose="020B0004020202020204" pitchFamily="34" charset="0"/>
                <a:ea typeface="Aptos" panose="020B0004020202020204" pitchFamily="34" charset="0"/>
                <a:cs typeface="Times New Roman" panose="02020603050405020304" pitchFamily="18" charset="0"/>
              </a:rPr>
              <a:t>weekdays between 10am-4pm </a:t>
            </a:r>
          </a:p>
          <a:p>
            <a:r>
              <a:rPr lang="en-GB" sz="2400" kern="100" dirty="0">
                <a:latin typeface="Aptos" panose="020B0004020202020204" pitchFamily="34" charset="0"/>
                <a:ea typeface="Aptos" panose="020B0004020202020204" pitchFamily="34" charset="0"/>
                <a:cs typeface="Times New Roman" panose="02020603050405020304" pitchFamily="18" charset="0"/>
              </a:rPr>
              <a:t>two evening sessions to 8pm: Wednesday 19 March &amp; 26 March</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41331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385F-EB42-6FC6-F872-0B0C0FEA7B4B}"/>
              </a:ext>
            </a:extLst>
          </p:cNvPr>
          <p:cNvSpPr>
            <a:spLocks noGrp="1"/>
          </p:cNvSpPr>
          <p:nvPr>
            <p:ph type="title"/>
          </p:nvPr>
        </p:nvSpPr>
        <p:spPr/>
        <p:txBody>
          <a:bodyPr/>
          <a:lstStyle/>
          <a:p>
            <a:r>
              <a:rPr lang="en-GB" dirty="0"/>
              <a:t>Nominations</a:t>
            </a:r>
          </a:p>
        </p:txBody>
      </p:sp>
      <p:sp>
        <p:nvSpPr>
          <p:cNvPr id="3" name="Content Placeholder 2">
            <a:extLst>
              <a:ext uri="{FF2B5EF4-FFF2-40B4-BE49-F238E27FC236}">
                <a16:creationId xmlns:a16="http://schemas.microsoft.com/office/drawing/2014/main" id="{9045560F-6246-B7BA-545E-7359CD186553}"/>
              </a:ext>
            </a:extLst>
          </p:cNvPr>
          <p:cNvSpPr>
            <a:spLocks noGrp="1"/>
          </p:cNvSpPr>
          <p:nvPr>
            <p:ph idx="1"/>
          </p:nvPr>
        </p:nvSpPr>
        <p:spPr/>
        <p:txBody>
          <a:bodyPr>
            <a:normAutofit/>
          </a:bodyPr>
          <a:lstStyle/>
          <a:p>
            <a:pPr marL="285750" indent="-285750">
              <a:buFont typeface="Arial" panose="020B0604020202020204" pitchFamily="34" charset="0"/>
              <a:buChar char="•"/>
            </a:pPr>
            <a:r>
              <a:rPr lang="en-GB" dirty="0"/>
              <a:t>Use the nomination forms available from the Electoral Commission website</a:t>
            </a:r>
          </a:p>
          <a:p>
            <a:pPr marL="285750" indent="-285750">
              <a:buFont typeface="Arial" panose="020B0604020202020204" pitchFamily="34" charset="0"/>
              <a:buChar char="•"/>
            </a:pPr>
            <a:r>
              <a:rPr lang="en-GB" dirty="0"/>
              <a:t>Hard copies available on request</a:t>
            </a:r>
          </a:p>
          <a:p>
            <a:pPr marL="285750" indent="-285750">
              <a:buFont typeface="Arial" panose="020B0604020202020204" pitchFamily="34" charset="0"/>
              <a:buChar char="•"/>
            </a:pPr>
            <a:r>
              <a:rPr lang="en-GB" dirty="0"/>
              <a:t>Nomination forms can be delivered by parish clerks, collectively and individually</a:t>
            </a:r>
          </a:p>
          <a:p>
            <a:pPr marL="285750" indent="-285750">
              <a:buFont typeface="Arial" panose="020B0604020202020204" pitchFamily="34" charset="0"/>
              <a:buChar char="•"/>
            </a:pPr>
            <a:r>
              <a:rPr lang="en-GB" dirty="0"/>
              <a:t>Original signed forms must be provided. Candidates can deliver their own.</a:t>
            </a:r>
          </a:p>
          <a:p>
            <a:pPr marL="285750" indent="-285750">
              <a:buFont typeface="Arial" panose="020B0604020202020204" pitchFamily="34" charset="0"/>
              <a:buChar char="•"/>
            </a:pPr>
            <a:r>
              <a:rPr lang="en-GB" dirty="0"/>
              <a:t>Recommend early delivery</a:t>
            </a:r>
          </a:p>
          <a:p>
            <a:pPr marL="285750" indent="-285750">
              <a:buFont typeface="Arial" panose="020B0604020202020204" pitchFamily="34" charset="0"/>
              <a:buChar char="•"/>
            </a:pPr>
            <a:r>
              <a:rPr lang="en-GB" dirty="0"/>
              <a:t>Drop in system (may need to wait)</a:t>
            </a:r>
          </a:p>
        </p:txBody>
      </p:sp>
    </p:spTree>
    <p:extLst>
      <p:ext uri="{BB962C8B-B14F-4D97-AF65-F5344CB8AC3E}">
        <p14:creationId xmlns:p14="http://schemas.microsoft.com/office/powerpoint/2010/main" val="1727512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A1EA2-E1BE-D604-589F-83478E3A5C9C}"/>
              </a:ext>
            </a:extLst>
          </p:cNvPr>
          <p:cNvSpPr>
            <a:spLocks noGrp="1"/>
          </p:cNvSpPr>
          <p:nvPr>
            <p:ph type="title"/>
          </p:nvPr>
        </p:nvSpPr>
        <p:spPr/>
        <p:txBody>
          <a:bodyPr/>
          <a:lstStyle/>
          <a:p>
            <a:r>
              <a:rPr lang="en-GB" dirty="0"/>
              <a:t>Nominations</a:t>
            </a:r>
          </a:p>
        </p:txBody>
      </p:sp>
      <p:sp>
        <p:nvSpPr>
          <p:cNvPr id="3" name="Content Placeholder 2">
            <a:extLst>
              <a:ext uri="{FF2B5EF4-FFF2-40B4-BE49-F238E27FC236}">
                <a16:creationId xmlns:a16="http://schemas.microsoft.com/office/drawing/2014/main" id="{4BABD86E-E643-7DB9-06D8-E758C264BE48}"/>
              </a:ext>
            </a:extLst>
          </p:cNvPr>
          <p:cNvSpPr>
            <a:spLocks noGrp="1"/>
          </p:cNvSpPr>
          <p:nvPr>
            <p:ph idx="1"/>
          </p:nvPr>
        </p:nvSpPr>
        <p:spPr/>
        <p:txBody>
          <a:bodyPr/>
          <a:lstStyle/>
          <a:p>
            <a:r>
              <a:rPr lang="en-GB" sz="2000" kern="100" dirty="0">
                <a:effectLst/>
                <a:latin typeface="Aptos" panose="020B0004020202020204" pitchFamily="34" charset="0"/>
                <a:ea typeface="Aptos" panose="020B0004020202020204" pitchFamily="34" charset="0"/>
                <a:cs typeface="Times New Roman" panose="02020603050405020304" pitchFamily="18" charset="0"/>
              </a:rPr>
              <a:t>Candidates must use the Electoral Commission guidance to check eligibility to stand for election before completing their nomination papers: </a:t>
            </a:r>
            <a:r>
              <a:rPr lang="en-GB" sz="20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https://www.electoralcommission.org.uk/guidance-candidates-parish-council-elections-england/what-you-need-know-you-stand-a-candidate/qualifications-and-disqualifications-standing-election/qualifications</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r>
              <a:rPr lang="en-GB" sz="2000" kern="100" dirty="0">
                <a:latin typeface="Aptos" panose="020B0004020202020204" pitchFamily="34" charset="0"/>
                <a:ea typeface="Aptos" panose="020B0004020202020204" pitchFamily="34" charset="0"/>
                <a:cs typeface="Times New Roman" panose="02020603050405020304" pitchFamily="18" charset="0"/>
              </a:rPr>
              <a:t>Candidates are responsible for ensuring that they are eligible to stand for election and are not disqualified. Parish Clerks or Electoral Services cannot confirm if a candidate is eligible or disqualified from standing for election.</a:t>
            </a:r>
            <a:endParaRPr lang="en-GB" sz="3200" dirty="0"/>
          </a:p>
          <a:p>
            <a:endParaRPr lang="en-GB" dirty="0"/>
          </a:p>
        </p:txBody>
      </p:sp>
    </p:spTree>
    <p:extLst>
      <p:ext uri="{BB962C8B-B14F-4D97-AF65-F5344CB8AC3E}">
        <p14:creationId xmlns:p14="http://schemas.microsoft.com/office/powerpoint/2010/main" val="3319901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C7145-CB0E-E83D-0E20-C8A717127C22}"/>
              </a:ext>
            </a:extLst>
          </p:cNvPr>
          <p:cNvSpPr>
            <a:spLocks noGrp="1"/>
          </p:cNvSpPr>
          <p:nvPr>
            <p:ph type="title"/>
          </p:nvPr>
        </p:nvSpPr>
        <p:spPr>
          <a:xfrm>
            <a:off x="628650" y="18255"/>
            <a:ext cx="7886700" cy="1325563"/>
          </a:xfrm>
        </p:spPr>
        <p:txBody>
          <a:bodyPr/>
          <a:lstStyle/>
          <a:p>
            <a:r>
              <a:rPr lang="en-GB" dirty="0"/>
              <a:t>Nomination papers</a:t>
            </a:r>
          </a:p>
        </p:txBody>
      </p:sp>
      <p:sp>
        <p:nvSpPr>
          <p:cNvPr id="3" name="Content Placeholder 2">
            <a:extLst>
              <a:ext uri="{FF2B5EF4-FFF2-40B4-BE49-F238E27FC236}">
                <a16:creationId xmlns:a16="http://schemas.microsoft.com/office/drawing/2014/main" id="{F74C4B15-F511-A5BC-9881-6F947A304F0B}"/>
              </a:ext>
            </a:extLst>
          </p:cNvPr>
          <p:cNvSpPr>
            <a:spLocks noGrp="1"/>
          </p:cNvSpPr>
          <p:nvPr>
            <p:ph idx="1"/>
          </p:nvPr>
        </p:nvSpPr>
        <p:spPr>
          <a:xfrm>
            <a:off x="628650" y="1278384"/>
            <a:ext cx="7886700" cy="4898579"/>
          </a:xfrm>
        </p:spPr>
        <p:txBody>
          <a:bodyPr>
            <a:normAutofit/>
          </a:bodyPr>
          <a:lstStyle/>
          <a:p>
            <a:pPr indent="0" algn="just">
              <a:lnSpc>
                <a:spcPct val="107000"/>
              </a:lnSpc>
              <a:buNone/>
            </a:pP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07000"/>
              </a:lnSpc>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1a: Nomination paper</a:t>
            </a:r>
          </a:p>
          <a:p>
            <a:pPr marL="457200" algn="just">
              <a:lnSpc>
                <a:spcPct val="107000"/>
              </a:lnSpc>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1b: Home address form (part 1 and part 2)</a:t>
            </a:r>
          </a:p>
          <a:p>
            <a:pPr marL="457200" algn="just">
              <a:lnSpc>
                <a:spcPct val="107000"/>
              </a:lnSpc>
              <a:spcBef>
                <a:spcPts val="1200"/>
              </a:spcBef>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1c: Candidate’s consent to nomination (including the pages of legislation)</a:t>
            </a:r>
          </a:p>
          <a:p>
            <a:pPr indent="0" algn="just">
              <a:lnSpc>
                <a:spcPct val="107000"/>
              </a:lnSpc>
              <a:spcBef>
                <a:spcPts val="1200"/>
              </a:spcBef>
              <a:buNone/>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0" algn="just">
              <a:lnSpc>
                <a:spcPct val="107000"/>
              </a:lnSpc>
              <a:spcBef>
                <a:spcPts val="1200"/>
              </a:spcBef>
              <a:buNone/>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Optional</a:t>
            </a:r>
          </a:p>
          <a:p>
            <a:pPr marL="457200" algn="just">
              <a:lnSpc>
                <a:spcPct val="107000"/>
              </a:lnSpc>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2: Certificate of authorisation (required to use a political party name or description)</a:t>
            </a:r>
          </a:p>
          <a:p>
            <a:pPr marL="457200" algn="just">
              <a:lnSpc>
                <a:spcPct val="107000"/>
              </a:lnSpc>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3: Request for a party emblem (required to use a political party’s emblem)</a:t>
            </a:r>
          </a:p>
          <a:p>
            <a:pPr marL="457200" algn="just">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4: Notification of election agent (unitary elections only)</a:t>
            </a:r>
          </a:p>
          <a:p>
            <a:endParaRPr lang="en-GB" dirty="0"/>
          </a:p>
        </p:txBody>
      </p:sp>
    </p:spTree>
    <p:extLst>
      <p:ext uri="{BB962C8B-B14F-4D97-AF65-F5344CB8AC3E}">
        <p14:creationId xmlns:p14="http://schemas.microsoft.com/office/powerpoint/2010/main" val="14336836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608B-B394-2D29-93C5-19E15726C56A}"/>
              </a:ext>
            </a:extLst>
          </p:cNvPr>
          <p:cNvSpPr>
            <a:spLocks noGrp="1"/>
          </p:cNvSpPr>
          <p:nvPr>
            <p:ph type="title"/>
          </p:nvPr>
        </p:nvSpPr>
        <p:spPr/>
        <p:txBody>
          <a:bodyPr/>
          <a:lstStyle/>
          <a:p>
            <a:r>
              <a:rPr lang="en-GB" dirty="0"/>
              <a:t>Nomination Forms</a:t>
            </a:r>
          </a:p>
        </p:txBody>
      </p:sp>
      <p:sp>
        <p:nvSpPr>
          <p:cNvPr id="3" name="Content Placeholder 2">
            <a:extLst>
              <a:ext uri="{FF2B5EF4-FFF2-40B4-BE49-F238E27FC236}">
                <a16:creationId xmlns:a16="http://schemas.microsoft.com/office/drawing/2014/main" id="{67BD67E3-76B7-FDCD-4740-AFE2CA88C4D0}"/>
              </a:ext>
            </a:extLst>
          </p:cNvPr>
          <p:cNvSpPr>
            <a:spLocks noGrp="1"/>
          </p:cNvSpPr>
          <p:nvPr>
            <p:ph idx="1"/>
          </p:nvPr>
        </p:nvSpPr>
        <p:spPr/>
        <p:txBody>
          <a:bodyPr/>
          <a:lstStyle/>
          <a:p>
            <a:pPr marL="342900" lvl="0" indent="-342900">
              <a:lnSpc>
                <a:spcPct val="107000"/>
              </a:lnSpc>
              <a:buFont typeface="Symbol" panose="05050102010706020507" pitchFamily="18" charset="2"/>
              <a:buChar char=""/>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Parish</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nomination papers: </a:t>
            </a:r>
            <a:r>
              <a:rPr lang="en-GB"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https://www.electoralcommission.org.uk/guidance-candidates-parish-council-elections-england/nominations/completing-your-nomination-papers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Font typeface="Symbol" panose="05050102010706020507" pitchFamily="18" charset="2"/>
              <a:buChar char=""/>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Unitary</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nomination papers: </a:t>
            </a:r>
            <a:r>
              <a:rPr lang="en-GB"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https://www.electoralcommission.org.uk/guidance-candidates-and-agents-local-government-elections-england/nominations/completing-your-nomination-papers/nomination-form</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p>
          <a:p>
            <a:r>
              <a:rPr lang="en-GB" dirty="0"/>
              <a:t>Candidates must use the correct and latest version of the nomination forms</a:t>
            </a:r>
          </a:p>
        </p:txBody>
      </p:sp>
    </p:spTree>
    <p:extLst>
      <p:ext uri="{BB962C8B-B14F-4D97-AF65-F5344CB8AC3E}">
        <p14:creationId xmlns:p14="http://schemas.microsoft.com/office/powerpoint/2010/main" val="31819893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4AD38-861A-9F53-44C6-D57C45C2ACE5}"/>
              </a:ext>
            </a:extLst>
          </p:cNvPr>
          <p:cNvSpPr>
            <a:spLocks noGrp="1"/>
          </p:cNvSpPr>
          <p:nvPr>
            <p:ph type="title"/>
          </p:nvPr>
        </p:nvSpPr>
        <p:spPr>
          <a:xfrm>
            <a:off x="628650" y="-238555"/>
            <a:ext cx="7886700" cy="1325563"/>
          </a:xfrm>
        </p:spPr>
        <p:txBody>
          <a:bodyPr/>
          <a:lstStyle/>
          <a:p>
            <a:r>
              <a:rPr lang="en-GB" dirty="0"/>
              <a:t>Support</a:t>
            </a:r>
          </a:p>
        </p:txBody>
      </p:sp>
      <p:sp>
        <p:nvSpPr>
          <p:cNvPr id="3" name="Content Placeholder 2">
            <a:extLst>
              <a:ext uri="{FF2B5EF4-FFF2-40B4-BE49-F238E27FC236}">
                <a16:creationId xmlns:a16="http://schemas.microsoft.com/office/drawing/2014/main" id="{EB7757CE-C712-DE47-9C3E-7CC5A0A18ABE}"/>
              </a:ext>
            </a:extLst>
          </p:cNvPr>
          <p:cNvSpPr>
            <a:spLocks noGrp="1"/>
          </p:cNvSpPr>
          <p:nvPr>
            <p:ph idx="1"/>
          </p:nvPr>
        </p:nvSpPr>
        <p:spPr>
          <a:xfrm>
            <a:off x="628650" y="994299"/>
            <a:ext cx="7886700" cy="5182664"/>
          </a:xfrm>
        </p:spPr>
        <p:txBody>
          <a:bodyPr>
            <a:normAutofit/>
          </a:bodyPr>
          <a:lstStyle/>
          <a:p>
            <a:pPr marL="0" indent="0">
              <a:buNone/>
            </a:pPr>
            <a:r>
              <a:rPr lang="en-GB" dirty="0"/>
              <a:t>Buckinghamshire local election webpage:</a:t>
            </a:r>
          </a:p>
          <a:p>
            <a:pPr marL="0" indent="0">
              <a:buNone/>
            </a:pPr>
            <a:r>
              <a:rPr lang="en-GB" sz="2000" dirty="0">
                <a:hlinkClick r:id="rId2"/>
              </a:rPr>
              <a:t>https://www.buckinghamshire.gov.uk/your-council/elections-and-voting/current-and-previous-elections-in-buckinghamshire/election-timetable-and-notices/</a:t>
            </a:r>
            <a:r>
              <a:rPr lang="en-GB" sz="2000" dirty="0"/>
              <a:t>  </a:t>
            </a:r>
          </a:p>
          <a:p>
            <a:r>
              <a:rPr lang="en-GB" sz="2000" dirty="0"/>
              <a:t>List of wards</a:t>
            </a:r>
          </a:p>
          <a:p>
            <a:r>
              <a:rPr lang="en-GB" sz="2000" dirty="0"/>
              <a:t>Guidance</a:t>
            </a:r>
          </a:p>
          <a:p>
            <a:r>
              <a:rPr lang="en-GB" sz="2000" dirty="0"/>
              <a:t>Nomination forms (New versions - always use the latest EC version)</a:t>
            </a:r>
          </a:p>
          <a:p>
            <a:r>
              <a:rPr lang="en-GB" sz="2000" dirty="0"/>
              <a:t>Annotated nomination papers (available from 3 March)</a:t>
            </a:r>
          </a:p>
          <a:p>
            <a:r>
              <a:rPr lang="en-GB" sz="2000" dirty="0"/>
              <a:t>Electorate figures (available from 3 March)</a:t>
            </a:r>
          </a:p>
          <a:p>
            <a:pPr marL="0" indent="0">
              <a:buNone/>
            </a:pPr>
            <a:endParaRPr lang="en-GB" sz="2000" dirty="0"/>
          </a:p>
          <a:p>
            <a:r>
              <a:rPr lang="en-GB" dirty="0"/>
              <a:t>Electoral Services</a:t>
            </a:r>
          </a:p>
          <a:p>
            <a:pPr lvl="1"/>
            <a:r>
              <a:rPr lang="en-GB" dirty="0"/>
              <a:t>Providing elector numbers or answering questions not covered in the EC guidance</a:t>
            </a:r>
          </a:p>
          <a:p>
            <a:pPr marL="457200" lvl="1" indent="0">
              <a:buNone/>
            </a:pPr>
            <a:endParaRPr lang="en-GB" dirty="0"/>
          </a:p>
          <a:p>
            <a:pPr lvl="1"/>
            <a:endParaRPr lang="en-GB" dirty="0"/>
          </a:p>
          <a:p>
            <a:pPr lvl="1"/>
            <a:endParaRPr lang="en-GB" dirty="0"/>
          </a:p>
        </p:txBody>
      </p:sp>
    </p:spTree>
    <p:extLst>
      <p:ext uri="{BB962C8B-B14F-4D97-AF65-F5344CB8AC3E}">
        <p14:creationId xmlns:p14="http://schemas.microsoft.com/office/powerpoint/2010/main" val="1062089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11C548-C344-5A79-DF65-5645D0705FE2}"/>
              </a:ext>
            </a:extLst>
          </p:cNvPr>
          <p:cNvSpPr>
            <a:spLocks noGrp="1"/>
          </p:cNvSpPr>
          <p:nvPr>
            <p:ph type="ctrTitle"/>
          </p:nvPr>
        </p:nvSpPr>
        <p:spPr>
          <a:xfrm>
            <a:off x="616789" y="237691"/>
            <a:ext cx="7772400" cy="939350"/>
          </a:xfrm>
        </p:spPr>
        <p:txBody>
          <a:bodyPr anchor="b">
            <a:normAutofit/>
          </a:bodyPr>
          <a:lstStyle/>
          <a:p>
            <a:r>
              <a:rPr lang="en-GB" dirty="0"/>
              <a:t>Electoral Services</a:t>
            </a:r>
          </a:p>
        </p:txBody>
      </p:sp>
      <p:sp>
        <p:nvSpPr>
          <p:cNvPr id="5" name="Content Placeholder 4">
            <a:extLst>
              <a:ext uri="{FF2B5EF4-FFF2-40B4-BE49-F238E27FC236}">
                <a16:creationId xmlns:a16="http://schemas.microsoft.com/office/drawing/2014/main" id="{5CAD86C9-FF56-F62E-2E5A-0EC1649E4A16}"/>
              </a:ext>
            </a:extLst>
          </p:cNvPr>
          <p:cNvSpPr>
            <a:spLocks noGrp="1"/>
          </p:cNvSpPr>
          <p:nvPr>
            <p:ph type="subTitle" idx="1"/>
          </p:nvPr>
        </p:nvSpPr>
        <p:spPr>
          <a:xfrm>
            <a:off x="948905" y="1492369"/>
            <a:ext cx="7246189" cy="4477109"/>
          </a:xfrm>
        </p:spPr>
        <p:txBody>
          <a:bodyPr>
            <a:normAutofit fontScale="70000" lnSpcReduction="20000"/>
          </a:bodyPr>
          <a:lstStyle/>
          <a:p>
            <a:pPr marL="342900" indent="-342900" algn="l">
              <a:buFont typeface="Arial" panose="020B0604020202020204" pitchFamily="34" charset="0"/>
              <a:buChar char="•"/>
            </a:pPr>
            <a:r>
              <a:rPr lang="en-GB" b="1" dirty="0"/>
              <a:t>Returning Officer </a:t>
            </a:r>
            <a:r>
              <a:rPr lang="en-GB" dirty="0"/>
              <a:t>(RO) /</a:t>
            </a:r>
            <a:r>
              <a:rPr lang="en-GB" b="1" dirty="0"/>
              <a:t>Electoral Registration Officer </a:t>
            </a:r>
            <a:r>
              <a:rPr lang="en-GB" dirty="0"/>
              <a:t>(ERO): </a:t>
            </a:r>
          </a:p>
          <a:p>
            <a:pPr algn="l"/>
            <a:r>
              <a:rPr lang="en-GB" dirty="0"/>
              <a:t>		Sarah Ashmead, Deputy Chief Executive</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Lisa Marie Williams (Service Director: Law &amp; Governance/Deputy RO/ERO)</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Ian Hunt (Head of Electoral Services/Deputy RO &amp; ERO)</a:t>
            </a:r>
          </a:p>
          <a:p>
            <a:pPr marL="342900" indent="-342900" algn="l">
              <a:buFont typeface="Arial" panose="020B0604020202020204" pitchFamily="34" charset="0"/>
              <a:buChar char="•"/>
            </a:pPr>
            <a:r>
              <a:rPr lang="en-GB" dirty="0"/>
              <a:t>Mat Bloxham (Electoral Services Manager/Deputy RO &amp; ERO)</a:t>
            </a:r>
          </a:p>
          <a:p>
            <a:pPr marL="342900" indent="-342900" algn="l">
              <a:buFont typeface="Arial" panose="020B0604020202020204" pitchFamily="34" charset="0"/>
              <a:buChar char="•"/>
            </a:pPr>
            <a:r>
              <a:rPr lang="en-GB" dirty="0"/>
              <a:t>Charlotte Ashley (Senior Electoral Services Officer)</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Sam Dear (Electoral Services Officer)</a:t>
            </a:r>
          </a:p>
          <a:p>
            <a:pPr marL="342900" indent="-342900" algn="l">
              <a:buFont typeface="Arial" panose="020B0604020202020204" pitchFamily="34" charset="0"/>
              <a:buChar char="•"/>
            </a:pPr>
            <a:r>
              <a:rPr lang="en-GB" dirty="0"/>
              <a:t>Barbara Jeffries (Electoral Services Officer)</a:t>
            </a:r>
          </a:p>
          <a:p>
            <a:pPr marL="342900" indent="-342900" algn="l">
              <a:buFont typeface="Arial" panose="020B0604020202020204" pitchFamily="34" charset="0"/>
              <a:buChar char="•"/>
            </a:pPr>
            <a:r>
              <a:rPr lang="en-GB" dirty="0"/>
              <a:t>Nikki Jones (Electoral Services Officer)</a:t>
            </a:r>
          </a:p>
          <a:p>
            <a:pPr marL="342900" indent="-342900" algn="l">
              <a:buFont typeface="Arial" panose="020B0604020202020204" pitchFamily="34" charset="0"/>
              <a:buChar char="•"/>
            </a:pPr>
            <a:r>
              <a:rPr lang="en-GB" dirty="0"/>
              <a:t>Phil Barker (Trainee Electoral Services Officer)</a:t>
            </a:r>
          </a:p>
          <a:p>
            <a:pPr marL="342900" indent="-342900" algn="l">
              <a:buFont typeface="Arial" panose="020B0604020202020204" pitchFamily="34" charset="0"/>
              <a:buChar char="•"/>
            </a:pPr>
            <a:r>
              <a:rPr lang="en-GB" dirty="0"/>
              <a:t>Hannah Dale (Trainee Electoral Services Officer)</a:t>
            </a:r>
          </a:p>
          <a:p>
            <a:endParaRPr lang="en-GB" dirty="0"/>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4282592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30A-6563-A048-2246-8DD0A31FB8D8}"/>
              </a:ext>
            </a:extLst>
          </p:cNvPr>
          <p:cNvSpPr>
            <a:spLocks noGrp="1"/>
          </p:cNvSpPr>
          <p:nvPr>
            <p:ph type="title"/>
          </p:nvPr>
        </p:nvSpPr>
        <p:spPr/>
        <p:txBody>
          <a:bodyPr/>
          <a:lstStyle/>
          <a:p>
            <a:r>
              <a:rPr lang="en-GB" dirty="0"/>
              <a:t>Support</a:t>
            </a:r>
          </a:p>
        </p:txBody>
      </p:sp>
      <p:sp>
        <p:nvSpPr>
          <p:cNvPr id="3" name="Content Placeholder 2">
            <a:extLst>
              <a:ext uri="{FF2B5EF4-FFF2-40B4-BE49-F238E27FC236}">
                <a16:creationId xmlns:a16="http://schemas.microsoft.com/office/drawing/2014/main" id="{A23231A3-C7F8-F89B-5B77-63CF88376F70}"/>
              </a:ext>
            </a:extLst>
          </p:cNvPr>
          <p:cNvSpPr>
            <a:spLocks noGrp="1"/>
          </p:cNvSpPr>
          <p:nvPr>
            <p:ph idx="1"/>
          </p:nvPr>
        </p:nvSpPr>
        <p:spPr/>
        <p:txBody>
          <a:bodyPr>
            <a:normAutofit fontScale="92500" lnSpcReduction="10000"/>
          </a:bodyPr>
          <a:lstStyle/>
          <a:p>
            <a:r>
              <a:rPr lang="en-GB" dirty="0"/>
              <a:t>Electoral Commission:</a:t>
            </a:r>
          </a:p>
          <a:p>
            <a:endParaRPr lang="en-GB" dirty="0"/>
          </a:p>
          <a:p>
            <a:pPr marL="0" indent="0">
              <a:buNone/>
            </a:pPr>
            <a:r>
              <a:rPr lang="en-GB" dirty="0"/>
              <a:t>Candidates/Agents</a:t>
            </a:r>
          </a:p>
          <a:p>
            <a:pPr algn="l">
              <a:buFont typeface="Arial" panose="020B0604020202020204" pitchFamily="34" charset="0"/>
              <a:buChar char="•"/>
            </a:pPr>
            <a:r>
              <a:rPr lang="en-GB" b="0" i="0" dirty="0">
                <a:solidFill>
                  <a:srgbClr val="002C57"/>
                </a:solidFill>
                <a:effectLst/>
                <a:latin typeface="Swis721LtBTW05-Medium"/>
                <a:hlinkClick r:id="rId2"/>
              </a:rPr>
              <a:t>infoengland@electoralcommission.org.uk</a:t>
            </a:r>
            <a:endParaRPr lang="en-GB" b="0" i="0" dirty="0">
              <a:solidFill>
                <a:srgbClr val="002C57"/>
              </a:solidFill>
              <a:effectLst/>
              <a:latin typeface="Swis721LtBTW05-Medium"/>
            </a:endParaRPr>
          </a:p>
          <a:p>
            <a:pPr algn="l">
              <a:buFont typeface="Arial" panose="020B0604020202020204" pitchFamily="34" charset="0"/>
              <a:buChar char="•"/>
            </a:pPr>
            <a:r>
              <a:rPr lang="en-GB" b="0" i="0" dirty="0">
                <a:solidFill>
                  <a:srgbClr val="002C57"/>
                </a:solidFill>
                <a:effectLst/>
                <a:latin typeface="Swis721LtBTW05-Medium"/>
              </a:rPr>
              <a:t>0333 103 1928</a:t>
            </a:r>
          </a:p>
          <a:p>
            <a:pPr marL="0" indent="0" algn="l">
              <a:buNone/>
            </a:pPr>
            <a:endParaRPr lang="en-GB" b="0" i="0" dirty="0">
              <a:solidFill>
                <a:srgbClr val="002C57"/>
              </a:solidFill>
              <a:effectLst/>
              <a:latin typeface="Swis721LtBTW05-Medium"/>
            </a:endParaRPr>
          </a:p>
          <a:p>
            <a:pPr lvl="1"/>
            <a:r>
              <a:rPr lang="en-GB" b="0" i="0" dirty="0">
                <a:solidFill>
                  <a:srgbClr val="002C57"/>
                </a:solidFill>
                <a:effectLst/>
                <a:latin typeface="Swis721LtBTW05-Medium"/>
              </a:rPr>
              <a:t>party registration or registration of other regulated groups: </a:t>
            </a:r>
            <a:r>
              <a:rPr lang="en-GB" b="0" i="0" dirty="0">
                <a:solidFill>
                  <a:srgbClr val="002C57"/>
                </a:solidFill>
                <a:effectLst/>
                <a:latin typeface="Swis721LtBTW05-Medium"/>
                <a:hlinkClick r:id="rId3"/>
              </a:rPr>
              <a:t>partyreg@electoralcommission.org.uk</a:t>
            </a:r>
            <a:r>
              <a:rPr lang="en-GB" b="0" i="0" dirty="0">
                <a:solidFill>
                  <a:srgbClr val="002C57"/>
                </a:solidFill>
                <a:effectLst/>
                <a:latin typeface="Swis721LtBTW05-Medium"/>
              </a:rPr>
              <a:t> </a:t>
            </a:r>
          </a:p>
          <a:p>
            <a:pPr marL="457200" lvl="1" indent="0">
              <a:buNone/>
            </a:pPr>
            <a:endParaRPr lang="en-GB" b="0" i="0" dirty="0">
              <a:solidFill>
                <a:srgbClr val="002C57"/>
              </a:solidFill>
              <a:effectLst/>
              <a:latin typeface="Swis721LtBTW05-Medium"/>
            </a:endParaRPr>
          </a:p>
          <a:p>
            <a:pPr lvl="1"/>
            <a:r>
              <a:rPr lang="en-GB" b="0" i="0" dirty="0">
                <a:solidFill>
                  <a:srgbClr val="002C57"/>
                </a:solidFill>
                <a:effectLst/>
                <a:latin typeface="Swis721LtBTW05-Medium"/>
              </a:rPr>
              <a:t>political finance or financial reporting: </a:t>
            </a:r>
            <a:r>
              <a:rPr lang="en-GB" b="0" i="0" dirty="0">
                <a:solidFill>
                  <a:srgbClr val="002C57"/>
                </a:solidFill>
                <a:effectLst/>
                <a:latin typeface="Swis721LtBTW05-Medium"/>
                <a:hlinkClick r:id="rId4"/>
              </a:rPr>
              <a:t>pef@electoralcommission.org.uk</a:t>
            </a:r>
            <a:endParaRPr lang="en-GB" b="0" i="0" dirty="0">
              <a:solidFill>
                <a:srgbClr val="002C57"/>
              </a:solidFill>
              <a:effectLst/>
              <a:latin typeface="Swis721LtBTW05-Medium"/>
            </a:endParaRPr>
          </a:p>
          <a:p>
            <a:pPr algn="l">
              <a:buFont typeface="Arial" panose="020B0604020202020204" pitchFamily="34" charset="0"/>
              <a:buChar char="•"/>
            </a:pPr>
            <a:endParaRPr lang="en-GB" b="0" i="0" dirty="0">
              <a:solidFill>
                <a:srgbClr val="002C57"/>
              </a:solidFill>
              <a:effectLst/>
              <a:latin typeface="Swis721LtBTW05-Medium"/>
            </a:endParaRPr>
          </a:p>
          <a:p>
            <a:endParaRPr lang="en-GB" dirty="0"/>
          </a:p>
        </p:txBody>
      </p:sp>
    </p:spTree>
    <p:extLst>
      <p:ext uri="{BB962C8B-B14F-4D97-AF65-F5344CB8AC3E}">
        <p14:creationId xmlns:p14="http://schemas.microsoft.com/office/powerpoint/2010/main" val="19320336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A200F-454E-81D0-2F6D-2D80DC6C411C}"/>
              </a:ext>
            </a:extLst>
          </p:cNvPr>
          <p:cNvSpPr>
            <a:spLocks noGrp="1"/>
          </p:cNvSpPr>
          <p:nvPr>
            <p:ph type="title"/>
          </p:nvPr>
        </p:nvSpPr>
        <p:spPr/>
        <p:txBody>
          <a:bodyPr/>
          <a:lstStyle/>
          <a:p>
            <a:r>
              <a:rPr lang="en-GB" dirty="0"/>
              <a:t>Nominations</a:t>
            </a:r>
          </a:p>
        </p:txBody>
      </p:sp>
      <p:sp>
        <p:nvSpPr>
          <p:cNvPr id="3" name="Content Placeholder 2">
            <a:extLst>
              <a:ext uri="{FF2B5EF4-FFF2-40B4-BE49-F238E27FC236}">
                <a16:creationId xmlns:a16="http://schemas.microsoft.com/office/drawing/2014/main" id="{5E9D0676-96E4-3BB9-7B6E-1BECCCBF08C5}"/>
              </a:ext>
            </a:extLst>
          </p:cNvPr>
          <p:cNvSpPr>
            <a:spLocks noGrp="1"/>
          </p:cNvSpPr>
          <p:nvPr>
            <p:ph idx="1"/>
          </p:nvPr>
        </p:nvSpPr>
        <p:spPr/>
        <p:txBody>
          <a:bodyPr>
            <a:normAutofit fontScale="85000" lnSpcReduction="20000"/>
          </a:bodyPr>
          <a:lstStyle/>
          <a:p>
            <a:r>
              <a:rPr lang="en-GB" b="1" dirty="0"/>
              <a:t>Electoral Register, 3 March: </a:t>
            </a:r>
            <a:r>
              <a:rPr lang="en-GB" dirty="0"/>
              <a:t>version for checking subscribers on nomination papers</a:t>
            </a:r>
          </a:p>
          <a:p>
            <a:pPr marL="0" indent="0">
              <a:buNone/>
            </a:pPr>
            <a:r>
              <a:rPr lang="en-GB" dirty="0">
                <a:latin typeface="Calibri" panose="020F0502020204030204" pitchFamily="34" charset="0"/>
                <a:ea typeface="Calibri" panose="020F0502020204030204" pitchFamily="34" charset="0"/>
              </a:rPr>
              <a:t>The register should be used by candidates to ensure that their nomination is properly subscribed (signed by a proposer and seconder) by two electors on the local government electoral register in the parish or, if the parish is warded, in the parish ward.</a:t>
            </a:r>
            <a:endParaRPr lang="en-GB" sz="2000" dirty="0">
              <a:latin typeface="Calibri" panose="020F0502020204030204" pitchFamily="34" charset="0"/>
              <a:ea typeface="Calibri" panose="020F0502020204030204" pitchFamily="34" charset="0"/>
            </a:endParaRPr>
          </a:p>
          <a:p>
            <a:endParaRPr lang="en-GB" dirty="0"/>
          </a:p>
          <a:p>
            <a:pPr marL="285750" indent="-285750">
              <a:spcAft>
                <a:spcPts val="0"/>
              </a:spcAft>
              <a:buFont typeface="Arial" panose="020B0604020202020204" pitchFamily="34" charset="0"/>
              <a:buChar char="•"/>
            </a:pPr>
            <a:r>
              <a:rPr lang="en-GB" sz="2800" dirty="0"/>
              <a:t>Candidates, if not already councillors, may use this form to request a register: </a:t>
            </a:r>
            <a:r>
              <a:rPr lang="en-GB" dirty="0">
                <a:hlinkClick r:id="rId2"/>
              </a:rPr>
              <a:t>https://tinyurl.com/ycyktkbj</a:t>
            </a:r>
            <a:endParaRPr lang="en-GB" sz="4700" dirty="0">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GB" sz="2800" dirty="0">
                <a:latin typeface="Calibri" panose="020F0502020204030204" pitchFamily="34" charset="0"/>
                <a:ea typeface="Calibri" panose="020F0502020204030204" pitchFamily="34" charset="0"/>
              </a:rPr>
              <a:t>Completed register request forms may be sent to: </a:t>
            </a:r>
            <a:r>
              <a:rPr lang="en-GB" sz="2800" u="sng" dirty="0">
                <a:solidFill>
                  <a:srgbClr val="0563C1"/>
                </a:solidFill>
                <a:latin typeface="Calibri" panose="020F0502020204030204" pitchFamily="34" charset="0"/>
                <a:ea typeface="Calibri" panose="020F0502020204030204" pitchFamily="34" charset="0"/>
                <a:hlinkClick r:id="rId3"/>
              </a:rPr>
              <a:t>elections@buckinghamshire.gov.uk</a:t>
            </a:r>
            <a:endParaRPr lang="en-GB" sz="2000" dirty="0">
              <a:solidFill>
                <a:srgbClr val="FF0000"/>
              </a:solidFill>
              <a:effectLst/>
              <a:latin typeface="Calibri" panose="020F0502020204030204" pitchFamily="34" charset="0"/>
              <a:ea typeface="Calibri" panose="020F0502020204030204" pitchFamily="34" charset="0"/>
            </a:endParaRPr>
          </a:p>
          <a:p>
            <a:endParaRPr lang="en-GB" dirty="0"/>
          </a:p>
          <a:p>
            <a:endParaRPr lang="en-GB" dirty="0"/>
          </a:p>
        </p:txBody>
      </p:sp>
    </p:spTree>
    <p:extLst>
      <p:ext uri="{BB962C8B-B14F-4D97-AF65-F5344CB8AC3E}">
        <p14:creationId xmlns:p14="http://schemas.microsoft.com/office/powerpoint/2010/main" val="1334889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72E17-09F0-A73A-D642-FF7494E930C7}"/>
              </a:ext>
            </a:extLst>
          </p:cNvPr>
          <p:cNvSpPr>
            <a:spLocks noGrp="1"/>
          </p:cNvSpPr>
          <p:nvPr>
            <p:ph type="title"/>
          </p:nvPr>
        </p:nvSpPr>
        <p:spPr>
          <a:xfrm>
            <a:off x="628650" y="18255"/>
            <a:ext cx="7886700" cy="1325563"/>
          </a:xfrm>
        </p:spPr>
        <p:txBody>
          <a:bodyPr/>
          <a:lstStyle/>
          <a:p>
            <a:r>
              <a:rPr lang="en-GB" dirty="0"/>
              <a:t>Register Requests</a:t>
            </a:r>
          </a:p>
        </p:txBody>
      </p:sp>
      <p:sp>
        <p:nvSpPr>
          <p:cNvPr id="3" name="Content Placeholder 2">
            <a:extLst>
              <a:ext uri="{FF2B5EF4-FFF2-40B4-BE49-F238E27FC236}">
                <a16:creationId xmlns:a16="http://schemas.microsoft.com/office/drawing/2014/main" id="{6E0F1FD5-4476-AF44-B62A-F76A0283C823}"/>
              </a:ext>
            </a:extLst>
          </p:cNvPr>
          <p:cNvSpPr>
            <a:spLocks noGrp="1"/>
          </p:cNvSpPr>
          <p:nvPr>
            <p:ph idx="1"/>
          </p:nvPr>
        </p:nvSpPr>
        <p:spPr>
          <a:xfrm>
            <a:off x="628650" y="1343817"/>
            <a:ext cx="7886700" cy="4833145"/>
          </a:xfrm>
        </p:spPr>
        <p:txBody>
          <a:bodyPr>
            <a:normAutofit fontScale="62500" lnSpcReduction="20000"/>
          </a:bodyPr>
          <a:lstStyle/>
          <a:p>
            <a:pPr marL="285750" indent="-285750">
              <a:spcAft>
                <a:spcPts val="0"/>
              </a:spcAft>
              <a:buFont typeface="Arial" panose="020B0604020202020204" pitchFamily="34" charset="0"/>
              <a:buChar char="•"/>
            </a:pPr>
            <a:r>
              <a:rPr lang="en-GB" sz="4500" dirty="0">
                <a:latin typeface="Calibri" panose="020F0502020204030204" pitchFamily="34" charset="0"/>
                <a:ea typeface="Calibri" panose="020F0502020204030204" pitchFamily="34" charset="0"/>
              </a:rPr>
              <a:t>Town/parish clerks may request a free copy of the electoral register for their Town/Parish area by completing the relevant form and by posting/emailing it to the relevant elections team.</a:t>
            </a:r>
          </a:p>
          <a:p>
            <a:pPr>
              <a:spcAft>
                <a:spcPts val="0"/>
              </a:spcAft>
            </a:pPr>
            <a:endParaRPr lang="en-GB" sz="4000" dirty="0">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GB" sz="4500" dirty="0">
                <a:latin typeface="Calibri" panose="020F0502020204030204" pitchFamily="34" charset="0"/>
                <a:ea typeface="Calibri" panose="020F0502020204030204" pitchFamily="34" charset="0"/>
              </a:rPr>
              <a:t>Town/Parish Councillors may also request a free copy of the electoral register for the parish area or parish ward, if warded, they are elected to. </a:t>
            </a:r>
          </a:p>
          <a:p>
            <a:pPr marL="0" indent="0">
              <a:spcAft>
                <a:spcPts val="0"/>
              </a:spcAft>
              <a:buNone/>
            </a:pPr>
            <a:endParaRPr lang="en-GB" sz="4000" dirty="0">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GB" sz="4500" dirty="0">
                <a:latin typeface="Calibri" panose="020F0502020204030204" pitchFamily="34" charset="0"/>
                <a:ea typeface="Calibri" panose="020F0502020204030204" pitchFamily="34" charset="0"/>
              </a:rPr>
              <a:t>Completed register request forms may be sent to </a:t>
            </a:r>
            <a:r>
              <a:rPr lang="en-GB" sz="4500" u="sng" dirty="0">
                <a:solidFill>
                  <a:srgbClr val="0563C1"/>
                </a:solidFill>
                <a:latin typeface="Calibri" panose="020F0502020204030204" pitchFamily="34" charset="0"/>
                <a:ea typeface="Calibri" panose="020F0502020204030204" pitchFamily="34" charset="0"/>
                <a:hlinkClick r:id="rId2"/>
              </a:rPr>
              <a:t>elections@buckinghamshire.gov.uk</a:t>
            </a:r>
            <a:endParaRPr lang="en-GB" sz="4000" dirty="0">
              <a:solidFill>
                <a:srgbClr val="FF0000"/>
              </a:solidFill>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1189373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A57ED-764D-05D3-C98C-B2C0A1B4C398}"/>
              </a:ext>
            </a:extLst>
          </p:cNvPr>
          <p:cNvSpPr>
            <a:spLocks noGrp="1"/>
          </p:cNvSpPr>
          <p:nvPr>
            <p:ph type="title"/>
          </p:nvPr>
        </p:nvSpPr>
        <p:spPr/>
        <p:txBody>
          <a:bodyPr/>
          <a:lstStyle/>
          <a:p>
            <a:r>
              <a:rPr lang="en-GB" dirty="0"/>
              <a:t>Election Costs</a:t>
            </a:r>
          </a:p>
        </p:txBody>
      </p:sp>
      <p:sp>
        <p:nvSpPr>
          <p:cNvPr id="3" name="Content Placeholder 2">
            <a:extLst>
              <a:ext uri="{FF2B5EF4-FFF2-40B4-BE49-F238E27FC236}">
                <a16:creationId xmlns:a16="http://schemas.microsoft.com/office/drawing/2014/main" id="{5987FDAD-A06D-7E31-F4C3-63A3AA20C089}"/>
              </a:ext>
            </a:extLst>
          </p:cNvPr>
          <p:cNvSpPr>
            <a:spLocks noGrp="1"/>
          </p:cNvSpPr>
          <p:nvPr>
            <p:ph idx="1"/>
          </p:nvPr>
        </p:nvSpPr>
        <p:spPr/>
        <p:txBody>
          <a:bodyPr/>
          <a:lstStyle/>
          <a:p>
            <a:pPr marL="285750" indent="-285750">
              <a:buFont typeface="Arial" panose="020B0604020202020204" pitchFamily="34" charset="0"/>
              <a:buChar char="•"/>
            </a:pPr>
            <a:r>
              <a:rPr lang="en-GB" dirty="0"/>
              <a:t>As per previous elections, Town and Parish Councils will be invoiced the parish costs relating to their Town and Parish election once polls are completed. </a:t>
            </a:r>
          </a:p>
          <a:p>
            <a:pPr marL="285750" indent="-285750">
              <a:buFont typeface="Arial" panose="020B0604020202020204" pitchFamily="34" charset="0"/>
              <a:buChar char="•"/>
            </a:pPr>
            <a:r>
              <a:rPr lang="en-GB" dirty="0"/>
              <a:t>Estimated costs are available on request by emailing </a:t>
            </a:r>
            <a:r>
              <a:rPr lang="en-GB" u="sng" dirty="0">
                <a:hlinkClick r:id="rId2"/>
              </a:rPr>
              <a:t>elections@buckinghamshire.gov.uk</a:t>
            </a:r>
            <a:r>
              <a:rPr lang="en-GB" dirty="0"/>
              <a:t>  </a:t>
            </a:r>
          </a:p>
          <a:p>
            <a:pPr marL="285750" indent="-285750">
              <a:buFont typeface="Arial" panose="020B0604020202020204" pitchFamily="34" charset="0"/>
              <a:buChar char="•"/>
            </a:pPr>
            <a:r>
              <a:rPr lang="en-GB" dirty="0"/>
              <a:t>Costs will vary depending on whether a Town/Parish has contested or un-contested elections (fewer nominations are received than there are seats available).</a:t>
            </a:r>
          </a:p>
          <a:p>
            <a:endParaRPr lang="en-GB" dirty="0"/>
          </a:p>
        </p:txBody>
      </p:sp>
    </p:spTree>
    <p:extLst>
      <p:ext uri="{BB962C8B-B14F-4D97-AF65-F5344CB8AC3E}">
        <p14:creationId xmlns:p14="http://schemas.microsoft.com/office/powerpoint/2010/main" val="1535897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7D22A-CC54-37EE-95E5-E91416C584B8}"/>
              </a:ext>
            </a:extLst>
          </p:cNvPr>
          <p:cNvSpPr>
            <a:spLocks noGrp="1"/>
          </p:cNvSpPr>
          <p:nvPr>
            <p:ph type="title"/>
          </p:nvPr>
        </p:nvSpPr>
        <p:spPr/>
        <p:txBody>
          <a:bodyPr>
            <a:normAutofit/>
          </a:bodyPr>
          <a:lstStyle/>
          <a:p>
            <a:r>
              <a:rPr lang="en-GB" sz="4000" dirty="0"/>
              <a:t>Elected Councillor name/addresses</a:t>
            </a:r>
          </a:p>
        </p:txBody>
      </p:sp>
      <p:sp>
        <p:nvSpPr>
          <p:cNvPr id="3" name="Content Placeholder 2">
            <a:extLst>
              <a:ext uri="{FF2B5EF4-FFF2-40B4-BE49-F238E27FC236}">
                <a16:creationId xmlns:a16="http://schemas.microsoft.com/office/drawing/2014/main" id="{2E0A3E87-7FAF-108D-87E8-F42CC7706888}"/>
              </a:ext>
            </a:extLst>
          </p:cNvPr>
          <p:cNvSpPr>
            <a:spLocks noGrp="1"/>
          </p:cNvSpPr>
          <p:nvPr>
            <p:ph idx="1"/>
          </p:nvPr>
        </p:nvSpPr>
        <p:spPr/>
        <p:txBody>
          <a:bodyPr/>
          <a:lstStyle/>
          <a:p>
            <a:pPr marL="0" indent="0">
              <a:buNone/>
            </a:pPr>
            <a:r>
              <a:rPr lang="en-GB" dirty="0"/>
              <a:t>Parish Clerks will be sent the name and address of elected councillors:</a:t>
            </a:r>
          </a:p>
          <a:p>
            <a:pPr marL="0" indent="0">
              <a:buNone/>
            </a:pPr>
            <a:endParaRPr lang="en-GB" dirty="0"/>
          </a:p>
          <a:p>
            <a:r>
              <a:rPr lang="en-GB" dirty="0"/>
              <a:t>by 11 April – candidates elected uncontested</a:t>
            </a:r>
          </a:p>
          <a:p>
            <a:pPr marL="0" indent="0">
              <a:buNone/>
            </a:pPr>
            <a:endParaRPr lang="en-GB" dirty="0"/>
          </a:p>
          <a:p>
            <a:r>
              <a:rPr lang="en-GB" dirty="0"/>
              <a:t>By 6 May – candidates elected at election</a:t>
            </a:r>
          </a:p>
        </p:txBody>
      </p:sp>
    </p:spTree>
    <p:extLst>
      <p:ext uri="{BB962C8B-B14F-4D97-AF65-F5344CB8AC3E}">
        <p14:creationId xmlns:p14="http://schemas.microsoft.com/office/powerpoint/2010/main" val="2812517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A484E-957E-11CF-B21C-514767F2D2FC}"/>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6CEA6975-5BEA-BDE1-EAD1-360AC08508D8}"/>
              </a:ext>
            </a:extLst>
          </p:cNvPr>
          <p:cNvSpPr>
            <a:spLocks noGrp="1"/>
          </p:cNvSpPr>
          <p:nvPr>
            <p:ph idx="1"/>
          </p:nvPr>
        </p:nvSpPr>
        <p:spPr/>
        <p:txBody>
          <a:bodyPr/>
          <a:lstStyle/>
          <a:p>
            <a:r>
              <a:rPr lang="en-GB" sz="1800" dirty="0">
                <a:effectLst/>
                <a:latin typeface="Calibri" panose="020F0502020204030204" pitchFamily="34" charset="0"/>
                <a:ea typeface="Aptos" panose="020B0004020202020204" pitchFamily="34" charset="0"/>
                <a:cs typeface="Aptos" panose="020B0004020202020204" pitchFamily="34" charset="0"/>
              </a:rPr>
              <a:t>The submission of nominations forms is not a parish council function, it is an activity for candidates in their personal capacity so isn’t an activity that could be claimed via a parish’s mileage </a:t>
            </a:r>
            <a:r>
              <a:rPr lang="en-GB" sz="1800">
                <a:effectLst/>
                <a:latin typeface="Calibri" panose="020F0502020204030204" pitchFamily="34" charset="0"/>
                <a:ea typeface="Aptos" panose="020B0004020202020204" pitchFamily="34" charset="0"/>
                <a:cs typeface="Aptos" panose="020B0004020202020204" pitchFamily="34" charset="0"/>
              </a:rPr>
              <a:t>scheme.</a:t>
            </a:r>
          </a:p>
          <a:p>
            <a:endParaRPr lang="en-GB" dirty="0"/>
          </a:p>
        </p:txBody>
      </p:sp>
    </p:spTree>
    <p:extLst>
      <p:ext uri="{BB962C8B-B14F-4D97-AF65-F5344CB8AC3E}">
        <p14:creationId xmlns:p14="http://schemas.microsoft.com/office/powerpoint/2010/main" val="2892699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3E623C-587E-EA79-23A7-3EA04D8384E6}"/>
              </a:ext>
            </a:extLst>
          </p:cNvPr>
          <p:cNvSpPr>
            <a:spLocks noGrp="1"/>
          </p:cNvSpPr>
          <p:nvPr>
            <p:ph type="title"/>
          </p:nvPr>
        </p:nvSpPr>
        <p:spPr/>
        <p:txBody>
          <a:bodyPr/>
          <a:lstStyle/>
          <a:p>
            <a:pPr algn="ctr"/>
            <a:r>
              <a:rPr lang="en-GB" dirty="0"/>
              <a:t>Overview</a:t>
            </a:r>
          </a:p>
        </p:txBody>
      </p:sp>
      <p:sp>
        <p:nvSpPr>
          <p:cNvPr id="5" name="Content Placeholder 4">
            <a:extLst>
              <a:ext uri="{FF2B5EF4-FFF2-40B4-BE49-F238E27FC236}">
                <a16:creationId xmlns:a16="http://schemas.microsoft.com/office/drawing/2014/main" id="{B89BE7AF-2087-9006-F617-EBA7FD8EA0BE}"/>
              </a:ext>
            </a:extLst>
          </p:cNvPr>
          <p:cNvSpPr>
            <a:spLocks noGrp="1"/>
          </p:cNvSpPr>
          <p:nvPr>
            <p:ph idx="1"/>
          </p:nvPr>
        </p:nvSpPr>
        <p:spPr>
          <a:xfrm>
            <a:off x="628650" y="1690689"/>
            <a:ext cx="7886700" cy="4351338"/>
          </a:xfrm>
        </p:spPr>
        <p:txBody>
          <a:bodyPr/>
          <a:lstStyle/>
          <a:p>
            <a:r>
              <a:rPr lang="en-GB" dirty="0">
                <a:latin typeface="Calibri" panose="020F0502020204030204" pitchFamily="34" charset="0"/>
                <a:ea typeface="Aptos" panose="020B0004020202020204" pitchFamily="34" charset="0"/>
              </a:rPr>
              <a:t>Contact Information</a:t>
            </a:r>
          </a:p>
          <a:p>
            <a:r>
              <a:rPr lang="en-GB" dirty="0">
                <a:latin typeface="Calibri" panose="020F0502020204030204" pitchFamily="34" charset="0"/>
                <a:ea typeface="Aptos" panose="020B0004020202020204" pitchFamily="34" charset="0"/>
              </a:rPr>
              <a:t>E</a:t>
            </a:r>
            <a:r>
              <a:rPr lang="en-GB" sz="2800" dirty="0">
                <a:effectLst/>
                <a:latin typeface="Calibri" panose="020F0502020204030204" pitchFamily="34" charset="0"/>
                <a:ea typeface="Aptos" panose="020B0004020202020204" pitchFamily="34" charset="0"/>
              </a:rPr>
              <a:t>lection overview</a:t>
            </a:r>
          </a:p>
          <a:p>
            <a:r>
              <a:rPr lang="en-GB" sz="2800" dirty="0">
                <a:effectLst/>
                <a:latin typeface="Calibri" panose="020F0502020204030204" pitchFamily="34" charset="0"/>
                <a:ea typeface="Aptos" panose="020B0004020202020204" pitchFamily="34" charset="0"/>
              </a:rPr>
              <a:t>Key dates</a:t>
            </a:r>
          </a:p>
          <a:p>
            <a:r>
              <a:rPr lang="en-GB" sz="2800" dirty="0">
                <a:effectLst/>
                <a:latin typeface="Calibri" panose="020F0502020204030204" pitchFamily="34" charset="0"/>
                <a:ea typeface="Aptos" panose="020B0004020202020204" pitchFamily="34" charset="0"/>
              </a:rPr>
              <a:t>Nominations</a:t>
            </a:r>
          </a:p>
          <a:p>
            <a:r>
              <a:rPr lang="en-GB" dirty="0">
                <a:latin typeface="Calibri" panose="020F0502020204030204" pitchFamily="34" charset="0"/>
                <a:ea typeface="Aptos" panose="020B0004020202020204" pitchFamily="34" charset="0"/>
              </a:rPr>
              <a:t>C</a:t>
            </a:r>
            <a:r>
              <a:rPr lang="en-GB" sz="2800" dirty="0">
                <a:effectLst/>
                <a:latin typeface="Calibri" panose="020F0502020204030204" pitchFamily="34" charset="0"/>
                <a:ea typeface="Aptos" panose="020B0004020202020204" pitchFamily="34" charset="0"/>
              </a:rPr>
              <a:t>ount arrangements</a:t>
            </a:r>
          </a:p>
          <a:p>
            <a:endParaRPr lang="en-GB" dirty="0"/>
          </a:p>
          <a:p>
            <a:pPr marL="0" indent="0">
              <a:buNone/>
            </a:pPr>
            <a:endParaRPr lang="en-GB" dirty="0"/>
          </a:p>
        </p:txBody>
      </p:sp>
    </p:spTree>
    <p:extLst>
      <p:ext uri="{BB962C8B-B14F-4D97-AF65-F5344CB8AC3E}">
        <p14:creationId xmlns:p14="http://schemas.microsoft.com/office/powerpoint/2010/main" val="2974033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E2CE0-136E-D05E-40D0-0774F45C0273}"/>
              </a:ext>
            </a:extLst>
          </p:cNvPr>
          <p:cNvSpPr>
            <a:spLocks noGrp="1"/>
          </p:cNvSpPr>
          <p:nvPr>
            <p:ph type="title"/>
          </p:nvPr>
        </p:nvSpPr>
        <p:spPr/>
        <p:txBody>
          <a:bodyPr/>
          <a:lstStyle/>
          <a:p>
            <a:r>
              <a:rPr lang="en-GB" b="1" dirty="0">
                <a:latin typeface="Calibri" panose="020F0502020204030204" pitchFamily="34" charset="0"/>
                <a:ea typeface="Aptos" panose="020B0004020202020204" pitchFamily="34" charset="0"/>
                <a:cs typeface="Aptos" panose="020B0004020202020204" pitchFamily="34" charset="0"/>
              </a:rPr>
              <a:t>Electoral Services</a:t>
            </a:r>
            <a:br>
              <a:rPr lang="en-GB" dirty="0">
                <a:latin typeface="Aptos" panose="020B0004020202020204" pitchFamily="34" charset="0"/>
                <a:ea typeface="Aptos" panose="020B0004020202020204" pitchFamily="34" charset="0"/>
                <a:cs typeface="Aptos" panose="020B0004020202020204" pitchFamily="34" charset="0"/>
              </a:rPr>
            </a:br>
            <a:endParaRPr lang="en-GB" dirty="0"/>
          </a:p>
        </p:txBody>
      </p:sp>
      <p:sp>
        <p:nvSpPr>
          <p:cNvPr id="3" name="Content Placeholder 2">
            <a:extLst>
              <a:ext uri="{FF2B5EF4-FFF2-40B4-BE49-F238E27FC236}">
                <a16:creationId xmlns:a16="http://schemas.microsoft.com/office/drawing/2014/main" id="{610E4DE1-E6FB-33A4-A7E8-E30A81FD331F}"/>
              </a:ext>
            </a:extLst>
          </p:cNvPr>
          <p:cNvSpPr>
            <a:spLocks noGrp="1"/>
          </p:cNvSpPr>
          <p:nvPr>
            <p:ph idx="1"/>
          </p:nvPr>
        </p:nvSpPr>
        <p:spPr/>
        <p:txBody>
          <a:bodyPr/>
          <a:lstStyle/>
          <a:p>
            <a:r>
              <a:rPr lang="en-GB" sz="2400" dirty="0">
                <a:effectLst/>
                <a:latin typeface="Calibri" panose="020F0502020204030204" pitchFamily="34" charset="0"/>
                <a:ea typeface="Aptos" panose="020B0004020202020204" pitchFamily="34" charset="0"/>
                <a:cs typeface="Aptos" panose="020B0004020202020204" pitchFamily="34" charset="0"/>
              </a:rPr>
              <a:t>01296 798141</a:t>
            </a:r>
            <a:endParaRPr lang="en-GB" sz="2400" dirty="0">
              <a:effectLst/>
              <a:latin typeface="Aptos" panose="020B0004020202020204" pitchFamily="34" charset="0"/>
              <a:ea typeface="Aptos" panose="020B0004020202020204" pitchFamily="34" charset="0"/>
              <a:cs typeface="Aptos" panose="020B0004020202020204" pitchFamily="34" charset="0"/>
            </a:endParaRPr>
          </a:p>
          <a:p>
            <a:r>
              <a:rPr lang="en-GB" sz="2400" u="sng" dirty="0">
                <a:solidFill>
                  <a:srgbClr val="467886"/>
                </a:solidFill>
                <a:effectLst/>
                <a:latin typeface="Calibri" panose="020F0502020204030204" pitchFamily="34" charset="0"/>
                <a:ea typeface="Aptos" panose="020B0004020202020204" pitchFamily="34" charset="0"/>
                <a:cs typeface="Aptos" panose="020B0004020202020204" pitchFamily="34" charset="0"/>
                <a:hlinkClick r:id="rId3"/>
              </a:rPr>
              <a:t>elections@buckinghamshire.gov.uk</a:t>
            </a:r>
            <a:r>
              <a:rPr lang="en-GB" sz="2400" dirty="0">
                <a:effectLst/>
                <a:latin typeface="Calibri" panose="020F0502020204030204" pitchFamily="34" charset="0"/>
                <a:ea typeface="Aptos" panose="020B0004020202020204" pitchFamily="34" charset="0"/>
                <a:cs typeface="Aptos" panose="020B0004020202020204" pitchFamily="34" charset="0"/>
              </a:rPr>
              <a:t> </a:t>
            </a:r>
            <a:endParaRPr lang="en-GB" sz="2400" dirty="0">
              <a:effectLst/>
              <a:latin typeface="Aptos" panose="020B0004020202020204" pitchFamily="34" charset="0"/>
              <a:ea typeface="Aptos" panose="020B0004020202020204" pitchFamily="34" charset="0"/>
              <a:cs typeface="Aptos" panose="020B0004020202020204" pitchFamily="34" charset="0"/>
            </a:endParaRPr>
          </a:p>
          <a:p>
            <a:r>
              <a:rPr lang="en-GB" sz="2400" dirty="0">
                <a:effectLst/>
                <a:latin typeface="Aptos" panose="020B0004020202020204" pitchFamily="34" charset="0"/>
                <a:ea typeface="Aptos" panose="020B0004020202020204" pitchFamily="34" charset="0"/>
                <a:cs typeface="Aptos" panose="020B0004020202020204" pitchFamily="34" charset="0"/>
              </a:rPr>
              <a:t>The Gateway, Gatehouse Road, Aylesbury, HP19 8FF</a:t>
            </a:r>
          </a:p>
          <a:p>
            <a:endParaRPr lang="en-GB" sz="2400" dirty="0">
              <a:latin typeface="Aptos" panose="020B0004020202020204" pitchFamily="34" charset="0"/>
              <a:ea typeface="Aptos" panose="020B0004020202020204" pitchFamily="34" charset="0"/>
              <a:cs typeface="Aptos" panose="020B0004020202020204" pitchFamily="34" charset="0"/>
            </a:endParaRPr>
          </a:p>
          <a:p>
            <a:r>
              <a:rPr lang="en-GB" sz="2400" dirty="0">
                <a:effectLst/>
                <a:latin typeface="Aptos" panose="020B0004020202020204" pitchFamily="34" charset="0"/>
                <a:ea typeface="Aptos" panose="020B0004020202020204" pitchFamily="34" charset="0"/>
                <a:cs typeface="Aptos" panose="020B0004020202020204" pitchFamily="34" charset="0"/>
              </a:rPr>
              <a:t>Current and upcoming elections:</a:t>
            </a:r>
          </a:p>
          <a:p>
            <a:pPr marL="0" indent="0">
              <a:buNone/>
            </a:pPr>
            <a:r>
              <a:rPr lang="en-GB" sz="2400" dirty="0">
                <a:hlinkClick r:id="rId4"/>
              </a:rPr>
              <a:t>https://www.buckinghamshire.gov.uk/your-council/elections-and-voting/current-and-previous-elections-in-buckinghamshire/election-timetable-and-notices/</a:t>
            </a:r>
            <a:r>
              <a:rPr lang="en-GB" sz="2400" dirty="0"/>
              <a:t> </a:t>
            </a:r>
          </a:p>
        </p:txBody>
      </p:sp>
    </p:spTree>
    <p:extLst>
      <p:ext uri="{BB962C8B-B14F-4D97-AF65-F5344CB8AC3E}">
        <p14:creationId xmlns:p14="http://schemas.microsoft.com/office/powerpoint/2010/main" val="2407080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09B03-AF0C-5E56-0933-3998E2BAF616}"/>
              </a:ext>
            </a:extLst>
          </p:cNvPr>
          <p:cNvSpPr>
            <a:spLocks noGrp="1"/>
          </p:cNvSpPr>
          <p:nvPr>
            <p:ph type="title"/>
          </p:nvPr>
        </p:nvSpPr>
        <p:spPr/>
        <p:txBody>
          <a:bodyPr/>
          <a:lstStyle/>
          <a:p>
            <a:r>
              <a:rPr lang="en-GB" dirty="0"/>
              <a:t>Election Overview: 1 May 2025</a:t>
            </a:r>
          </a:p>
        </p:txBody>
      </p:sp>
      <p:sp>
        <p:nvSpPr>
          <p:cNvPr id="3" name="Content Placeholder 2">
            <a:extLst>
              <a:ext uri="{FF2B5EF4-FFF2-40B4-BE49-F238E27FC236}">
                <a16:creationId xmlns:a16="http://schemas.microsoft.com/office/drawing/2014/main" id="{9470B670-6BEA-C77E-A947-D0108485E3C0}"/>
              </a:ext>
            </a:extLst>
          </p:cNvPr>
          <p:cNvSpPr>
            <a:spLocks noGrp="1"/>
          </p:cNvSpPr>
          <p:nvPr>
            <p:ph idx="1"/>
          </p:nvPr>
        </p:nvSpPr>
        <p:spPr/>
        <p:txBody>
          <a:bodyPr>
            <a:normAutofit lnSpcReduction="10000"/>
          </a:bodyPr>
          <a:lstStyle/>
          <a:p>
            <a:r>
              <a:rPr lang="en-GB" dirty="0"/>
              <a:t>Buckinghamshire Council</a:t>
            </a:r>
          </a:p>
          <a:p>
            <a:pPr lvl="1"/>
            <a:r>
              <a:rPr lang="en-GB" dirty="0"/>
              <a:t>49 wards (new boundaries)</a:t>
            </a:r>
            <a:endParaRPr lang="en-GB" dirty="0">
              <a:hlinkClick r:id="rId2"/>
            </a:endParaRPr>
          </a:p>
          <a:p>
            <a:pPr lvl="1"/>
            <a:r>
              <a:rPr lang="en-GB" dirty="0"/>
              <a:t>Ward maps: </a:t>
            </a:r>
          </a:p>
          <a:p>
            <a:pPr marL="457200" lvl="1" indent="0">
              <a:buNone/>
            </a:pPr>
            <a:r>
              <a:rPr lang="en-GB" dirty="0">
                <a:hlinkClick r:id="rId2"/>
              </a:rPr>
              <a:t>https://www.lgbce.org.uk/all-reviews/buckinghamshire</a:t>
            </a:r>
            <a:r>
              <a:rPr lang="en-GB" dirty="0"/>
              <a:t> </a:t>
            </a:r>
          </a:p>
          <a:p>
            <a:pPr lvl="1"/>
            <a:r>
              <a:rPr lang="en-GB" dirty="0"/>
              <a:t>97 councillors</a:t>
            </a:r>
          </a:p>
          <a:p>
            <a:pPr lvl="1"/>
            <a:r>
              <a:rPr lang="en-GB" dirty="0"/>
              <a:t>white ballot papers</a:t>
            </a:r>
          </a:p>
          <a:p>
            <a:pPr marL="457200" lvl="1" indent="0">
              <a:buNone/>
            </a:pPr>
            <a:endParaRPr lang="en-GB" dirty="0"/>
          </a:p>
          <a:p>
            <a:r>
              <a:rPr lang="en-GB" dirty="0"/>
              <a:t>Town &amp; Parish Councils</a:t>
            </a:r>
          </a:p>
          <a:p>
            <a:pPr lvl="1"/>
            <a:r>
              <a:rPr lang="en-GB" dirty="0"/>
              <a:t>219 parishes/wards</a:t>
            </a:r>
          </a:p>
          <a:p>
            <a:pPr lvl="1"/>
            <a:r>
              <a:rPr lang="en-GB" dirty="0"/>
              <a:t>Some changes (next slide)</a:t>
            </a:r>
          </a:p>
          <a:p>
            <a:pPr lvl="1"/>
            <a:r>
              <a:rPr lang="en-GB" dirty="0"/>
              <a:t>green ballot papers</a:t>
            </a:r>
          </a:p>
        </p:txBody>
      </p:sp>
    </p:spTree>
    <p:extLst>
      <p:ext uri="{BB962C8B-B14F-4D97-AF65-F5344CB8AC3E}">
        <p14:creationId xmlns:p14="http://schemas.microsoft.com/office/powerpoint/2010/main" val="180986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09F4D-8050-7873-642E-C5A4E9502B1E}"/>
              </a:ext>
            </a:extLst>
          </p:cNvPr>
          <p:cNvSpPr>
            <a:spLocks noGrp="1"/>
          </p:cNvSpPr>
          <p:nvPr>
            <p:ph type="title"/>
          </p:nvPr>
        </p:nvSpPr>
        <p:spPr>
          <a:xfrm>
            <a:off x="628650" y="-117474"/>
            <a:ext cx="7886700" cy="1325563"/>
          </a:xfrm>
        </p:spPr>
        <p:txBody>
          <a:bodyPr/>
          <a:lstStyle/>
          <a:p>
            <a:r>
              <a:rPr lang="en-GB" dirty="0"/>
              <a:t>Town/Parish changes</a:t>
            </a:r>
          </a:p>
        </p:txBody>
      </p:sp>
      <p:sp>
        <p:nvSpPr>
          <p:cNvPr id="3" name="Content Placeholder 2">
            <a:extLst>
              <a:ext uri="{FF2B5EF4-FFF2-40B4-BE49-F238E27FC236}">
                <a16:creationId xmlns:a16="http://schemas.microsoft.com/office/drawing/2014/main" id="{6737D227-F7F6-FA24-830A-7CBBB2A1C0BA}"/>
              </a:ext>
            </a:extLst>
          </p:cNvPr>
          <p:cNvSpPr>
            <a:spLocks noGrp="1"/>
          </p:cNvSpPr>
          <p:nvPr>
            <p:ph idx="1"/>
          </p:nvPr>
        </p:nvSpPr>
        <p:spPr>
          <a:xfrm>
            <a:off x="628650" y="1024467"/>
            <a:ext cx="7886700" cy="5152496"/>
          </a:xfrm>
        </p:spPr>
        <p:txBody>
          <a:bodyPr>
            <a:normAutofit/>
          </a:bodyPr>
          <a:lstStyle/>
          <a:p>
            <a:r>
              <a:rPr lang="en-GB" sz="2400" dirty="0"/>
              <a:t>Aylesbury Town Council: ward changes</a:t>
            </a:r>
          </a:p>
          <a:p>
            <a:r>
              <a:rPr lang="en-GB" sz="2400" dirty="0"/>
              <a:t>Buckingham Town Council: ward changes</a:t>
            </a:r>
          </a:p>
          <a:p>
            <a:r>
              <a:rPr lang="en-GB" sz="2400" dirty="0"/>
              <a:t>Burnham &amp; Dorney Parishes: parish boundary change</a:t>
            </a:r>
          </a:p>
          <a:p>
            <a:r>
              <a:rPr lang="en-GB" sz="2400" dirty="0"/>
              <a:t>Chalfont St Peter Parish: ward changes</a:t>
            </a:r>
          </a:p>
          <a:p>
            <a:r>
              <a:rPr lang="en-GB" sz="2400" dirty="0"/>
              <a:t>Gerrards Cross Town Council: ward changes</a:t>
            </a:r>
          </a:p>
          <a:p>
            <a:r>
              <a:rPr lang="en-GB" sz="2400" dirty="0"/>
              <a:t>Hazlemere Parish: 16 councillors (+4)</a:t>
            </a:r>
          </a:p>
          <a:p>
            <a:r>
              <a:rPr lang="en-GB" sz="2400" dirty="0"/>
              <a:t>Longwick cum </a:t>
            </a:r>
            <a:r>
              <a:rPr lang="en-GB" sz="2400" dirty="0" err="1"/>
              <a:t>Ilmer</a:t>
            </a:r>
            <a:r>
              <a:rPr lang="en-GB" sz="2400" dirty="0"/>
              <a:t> Parish: 9 councillors (+2)</a:t>
            </a:r>
          </a:p>
          <a:p>
            <a:r>
              <a:rPr lang="en-GB" sz="2400" dirty="0"/>
              <a:t>Newton Longville Parish: 10 councillors (+2)</a:t>
            </a:r>
          </a:p>
          <a:p>
            <a:r>
              <a:rPr lang="en-GB" sz="2400" dirty="0"/>
              <a:t>Stoke Mandeville Parish: ward changes</a:t>
            </a:r>
          </a:p>
          <a:p>
            <a:r>
              <a:rPr lang="en-GB" sz="2400" dirty="0"/>
              <a:t>Weston Turville Parish: ward changes</a:t>
            </a:r>
          </a:p>
          <a:p>
            <a:endParaRPr lang="en-GB" dirty="0"/>
          </a:p>
          <a:p>
            <a:endParaRPr lang="en-GB" dirty="0"/>
          </a:p>
          <a:p>
            <a:endParaRPr lang="en-GB" b="1" dirty="0"/>
          </a:p>
          <a:p>
            <a:endParaRPr lang="en-GB" dirty="0"/>
          </a:p>
        </p:txBody>
      </p:sp>
    </p:spTree>
    <p:extLst>
      <p:ext uri="{BB962C8B-B14F-4D97-AF65-F5344CB8AC3E}">
        <p14:creationId xmlns:p14="http://schemas.microsoft.com/office/powerpoint/2010/main" val="2262567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F0F84-AC04-2BC4-2CCD-C928A320CC92}"/>
              </a:ext>
            </a:extLst>
          </p:cNvPr>
          <p:cNvSpPr>
            <a:spLocks noGrp="1"/>
          </p:cNvSpPr>
          <p:nvPr>
            <p:ph type="title"/>
          </p:nvPr>
        </p:nvSpPr>
        <p:spPr>
          <a:xfrm>
            <a:off x="628650" y="365127"/>
            <a:ext cx="7886700" cy="796924"/>
          </a:xfrm>
        </p:spPr>
        <p:txBody>
          <a:bodyPr/>
          <a:lstStyle/>
          <a:p>
            <a:r>
              <a:rPr lang="en-GB" dirty="0"/>
              <a:t>Candidate &amp; Agent Briefings</a:t>
            </a:r>
          </a:p>
        </p:txBody>
      </p:sp>
      <p:sp>
        <p:nvSpPr>
          <p:cNvPr id="3" name="Content Placeholder 2">
            <a:extLst>
              <a:ext uri="{FF2B5EF4-FFF2-40B4-BE49-F238E27FC236}">
                <a16:creationId xmlns:a16="http://schemas.microsoft.com/office/drawing/2014/main" id="{588C5CE5-11DF-D2D3-0724-842AD90D69E9}"/>
              </a:ext>
            </a:extLst>
          </p:cNvPr>
          <p:cNvSpPr>
            <a:spLocks noGrp="1"/>
          </p:cNvSpPr>
          <p:nvPr>
            <p:ph idx="1"/>
          </p:nvPr>
        </p:nvSpPr>
        <p:spPr>
          <a:xfrm>
            <a:off x="628650" y="1400175"/>
            <a:ext cx="7886700" cy="4776788"/>
          </a:xfrm>
        </p:spPr>
        <p:txBody>
          <a:bodyPr>
            <a:normAutofit/>
          </a:bodyPr>
          <a:lstStyle/>
          <a:p>
            <a:pPr marL="0" lvl="0" indent="0">
              <a:lnSpc>
                <a:spcPct val="115000"/>
              </a:lnSpc>
              <a:spcAft>
                <a:spcPts val="800"/>
              </a:spcAft>
              <a:buNone/>
            </a:pPr>
            <a:r>
              <a:rPr lang="en-GB" sz="1600" b="1" kern="100" dirty="0">
                <a:effectLst/>
                <a:latin typeface="Aptos" panose="020B0004020202020204" pitchFamily="34" charset="0"/>
                <a:ea typeface="Aptos" panose="020B0004020202020204" pitchFamily="34" charset="0"/>
                <a:cs typeface="Times New Roman" panose="02020603050405020304" pitchFamily="18" charset="0"/>
              </a:rPr>
              <a:t>Candidate &amp; Agent Briefing #1</a:t>
            </a:r>
            <a:r>
              <a:rPr lang="en-GB" sz="1600" kern="100" dirty="0">
                <a:effectLst/>
                <a:latin typeface="Aptos" panose="020B0004020202020204" pitchFamily="34" charset="0"/>
                <a:ea typeface="Aptos" panose="020B0004020202020204" pitchFamily="34" charset="0"/>
                <a:cs typeface="Times New Roman" panose="02020603050405020304" pitchFamily="18" charset="0"/>
              </a:rPr>
              <a:t> Tuesday 4 March, 6pm, Teams Live Link:</a:t>
            </a:r>
          </a:p>
          <a:p>
            <a:pPr marL="0" lvl="0" indent="0">
              <a:lnSpc>
                <a:spcPct val="115000"/>
              </a:lnSpc>
              <a:spcAft>
                <a:spcPts val="800"/>
              </a:spcAft>
              <a:buNone/>
            </a:pPr>
            <a:r>
              <a:rPr lang="en-GB" sz="16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3"/>
              </a:rPr>
              <a:t>https://teams.microsoft.com/l/meetup-join/19%3ameeting_OWFkM2FjNjAtY2VkYy00NDEzLWI1N2YtNDZiOTg3ZmM2ZDg0%40thread.v2/0?context=%7B%22Tid%22%3A%227fb976b9-9e28-48e1-8086-1ddabecf82a0%22%2C%22Oid%22%3A%22dd7f2b87-e244-429e-9ad6-9a1306e81e59%22%2C%22IsBroadcastMeeting%22%3Atrue%2C%22role%22%3A%22a%22%7D&amp;btype=a&amp;role=a</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1600" b="1" kern="100" dirty="0">
                <a:effectLst/>
                <a:latin typeface="Aptos" panose="020B0004020202020204" pitchFamily="34" charset="0"/>
                <a:ea typeface="Aptos" panose="020B0004020202020204" pitchFamily="34" charset="0"/>
                <a:cs typeface="Times New Roman" panose="02020603050405020304" pitchFamily="18" charset="0"/>
              </a:rPr>
              <a:t>Candidate &amp; Agent Briefing #2</a:t>
            </a:r>
            <a:r>
              <a:rPr lang="en-GB" sz="1600" kern="100" dirty="0">
                <a:effectLst/>
                <a:latin typeface="Aptos" panose="020B0004020202020204" pitchFamily="34" charset="0"/>
                <a:ea typeface="Aptos" panose="020B0004020202020204" pitchFamily="34" charset="0"/>
                <a:cs typeface="Times New Roman" panose="02020603050405020304" pitchFamily="18" charset="0"/>
              </a:rPr>
              <a:t> Thursday 6 March, 6pm, Teams Live link:</a:t>
            </a:r>
          </a:p>
          <a:p>
            <a:pPr marL="0" indent="0">
              <a:lnSpc>
                <a:spcPct val="115000"/>
              </a:lnSpc>
              <a:spcAft>
                <a:spcPts val="800"/>
              </a:spcAft>
              <a:buNone/>
            </a:pPr>
            <a:r>
              <a:rPr lang="en-GB" sz="16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a:rPr>
              <a:t>https://teams.microsoft.com/l/meetup-join/19%3ameeting_YjRmNDVhMGEtM2E1YS00ZGZkLThiNzgtYjg3OTE5MWUyMzI1%40thread.v2/0?context=%7B%22Tid%22%3A%227fb976b9-9e28-48e1-8086-1ddabecf82a0%22%2C%22Oid%22%3A%22dd7f2b87-e244-429e-9ad6-9a1306e81e59%22%2C%22IsBroadcastMeeting%22%3Atrue%2C%22role%22%3A%22a%22%7D&amp;btype=a&amp;role=a</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52547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E1A06-D3F7-BF20-5038-4908C4A1EF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82211-0E58-133D-7AFF-97973A5244B1}"/>
              </a:ext>
            </a:extLst>
          </p:cNvPr>
          <p:cNvSpPr>
            <a:spLocks noGrp="1"/>
          </p:cNvSpPr>
          <p:nvPr>
            <p:ph type="title"/>
          </p:nvPr>
        </p:nvSpPr>
        <p:spPr/>
        <p:txBody>
          <a:bodyPr/>
          <a:lstStyle/>
          <a:p>
            <a:r>
              <a:rPr lang="en-GB" dirty="0"/>
              <a:t>Key dates</a:t>
            </a:r>
          </a:p>
        </p:txBody>
      </p:sp>
      <p:sp>
        <p:nvSpPr>
          <p:cNvPr id="3" name="Content Placeholder 2">
            <a:extLst>
              <a:ext uri="{FF2B5EF4-FFF2-40B4-BE49-F238E27FC236}">
                <a16:creationId xmlns:a16="http://schemas.microsoft.com/office/drawing/2014/main" id="{5A5AD839-8496-215A-7001-8927CEB2A18D}"/>
              </a:ext>
            </a:extLst>
          </p:cNvPr>
          <p:cNvSpPr>
            <a:spLocks noGrp="1"/>
          </p:cNvSpPr>
          <p:nvPr>
            <p:ph idx="1"/>
          </p:nvPr>
        </p:nvSpPr>
        <p:spPr/>
        <p:txBody>
          <a:bodyPr>
            <a:normAutofit/>
          </a:bodyPr>
          <a:lstStyle/>
          <a:p>
            <a:r>
              <a:rPr lang="en-GB" dirty="0"/>
              <a:t>Tuesday 18 March: Notice of Election published, pre-election period starts, Poll card despatch</a:t>
            </a:r>
          </a:p>
          <a:p>
            <a:endParaRPr lang="en-GB" dirty="0"/>
          </a:p>
          <a:p>
            <a:r>
              <a:rPr lang="en-GB" dirty="0"/>
              <a:t>Candidate nomination receipt:</a:t>
            </a:r>
          </a:p>
          <a:p>
            <a:pPr lvl="1"/>
            <a:r>
              <a:rPr lang="en-GB" dirty="0"/>
              <a:t>Tuesday 18 March to Wednesday 2 April, 10am-4pm, weekdays</a:t>
            </a:r>
          </a:p>
          <a:p>
            <a:pPr lvl="1"/>
            <a:r>
              <a:rPr lang="en-GB" dirty="0"/>
              <a:t>Two evenings to 8pm: Wednesday 19 March &amp; 26 March</a:t>
            </a:r>
          </a:p>
          <a:p>
            <a:pPr lvl="1"/>
            <a:r>
              <a:rPr lang="en-GB" dirty="0"/>
              <a:t>The Gateway, Gatehouse Road, Aylesbury, HP19 8FF</a:t>
            </a:r>
          </a:p>
          <a:p>
            <a:pPr marL="457200" lvl="1" indent="0">
              <a:buNone/>
            </a:pPr>
            <a:endParaRPr lang="en-GB" dirty="0"/>
          </a:p>
          <a:p>
            <a:r>
              <a:rPr lang="en-GB" dirty="0"/>
              <a:t>Thursday 3 April: List of candidates published</a:t>
            </a:r>
          </a:p>
          <a:p>
            <a:endParaRPr lang="en-GB" dirty="0"/>
          </a:p>
        </p:txBody>
      </p:sp>
    </p:spTree>
    <p:extLst>
      <p:ext uri="{BB962C8B-B14F-4D97-AF65-F5344CB8AC3E}">
        <p14:creationId xmlns:p14="http://schemas.microsoft.com/office/powerpoint/2010/main" val="1941447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DE36D-1CD6-3504-719B-E6FDA6DDF58F}"/>
              </a:ext>
            </a:extLst>
          </p:cNvPr>
          <p:cNvSpPr>
            <a:spLocks noGrp="1"/>
          </p:cNvSpPr>
          <p:nvPr>
            <p:ph type="title"/>
          </p:nvPr>
        </p:nvSpPr>
        <p:spPr/>
        <p:txBody>
          <a:bodyPr/>
          <a:lstStyle/>
          <a:p>
            <a:r>
              <a:rPr lang="en-GB" dirty="0"/>
              <a:t>Key dates</a:t>
            </a:r>
          </a:p>
        </p:txBody>
      </p:sp>
      <p:sp>
        <p:nvSpPr>
          <p:cNvPr id="3" name="Content Placeholder 2">
            <a:extLst>
              <a:ext uri="{FF2B5EF4-FFF2-40B4-BE49-F238E27FC236}">
                <a16:creationId xmlns:a16="http://schemas.microsoft.com/office/drawing/2014/main" id="{FE102108-085B-861A-CD64-0E46F977B8CF}"/>
              </a:ext>
            </a:extLst>
          </p:cNvPr>
          <p:cNvSpPr>
            <a:spLocks noGrp="1"/>
          </p:cNvSpPr>
          <p:nvPr>
            <p:ph idx="1"/>
          </p:nvPr>
        </p:nvSpPr>
        <p:spPr/>
        <p:txBody>
          <a:bodyPr>
            <a:normAutofit lnSpcReduction="10000"/>
          </a:bodyPr>
          <a:lstStyle/>
          <a:p>
            <a:r>
              <a:rPr lang="en-GB" dirty="0"/>
              <a:t>Friday 11 April: Deadline to register to vote</a:t>
            </a:r>
          </a:p>
          <a:p>
            <a:pPr lvl="1"/>
            <a:r>
              <a:rPr lang="en-GB" b="0" dirty="0">
                <a:hlinkClick r:id="rId3"/>
              </a:rPr>
              <a:t>www.gov.uk/register_to_vote</a:t>
            </a:r>
            <a:r>
              <a:rPr lang="en-GB" b="0" dirty="0"/>
              <a:t>  </a:t>
            </a:r>
          </a:p>
          <a:p>
            <a:pPr marL="457200" lvl="1" indent="0">
              <a:buNone/>
            </a:pPr>
            <a:endParaRPr lang="en-GB" dirty="0"/>
          </a:p>
          <a:p>
            <a:r>
              <a:rPr lang="en-GB" dirty="0"/>
              <a:t>Monday 14 April (5pm): Deadline to apply for a new postal vote, change or cancel an existing postal vote</a:t>
            </a:r>
          </a:p>
          <a:p>
            <a:pPr lvl="1"/>
            <a:r>
              <a:rPr lang="en-GB" dirty="0">
                <a:hlinkClick r:id="rId4"/>
              </a:rPr>
              <a:t>https://www.gov.uk/apply-postal-vote</a:t>
            </a:r>
            <a:r>
              <a:rPr lang="en-GB" dirty="0"/>
              <a:t> </a:t>
            </a:r>
          </a:p>
          <a:p>
            <a:pPr marL="457200" lvl="1" indent="0">
              <a:buNone/>
            </a:pPr>
            <a:endParaRPr lang="en-GB" dirty="0"/>
          </a:p>
          <a:p>
            <a:r>
              <a:rPr lang="en-GB" dirty="0"/>
              <a:t>Wednesday 23 April (5pm): Deadline to apply for a new proxy vote / Voter Authority Certificate (VAC)</a:t>
            </a:r>
          </a:p>
          <a:p>
            <a:pPr lvl="1"/>
            <a:r>
              <a:rPr lang="en-GB" dirty="0">
                <a:hlinkClick r:id="rId5"/>
              </a:rPr>
              <a:t>https://www.gov.uk/apply-proxy-vote</a:t>
            </a:r>
            <a:r>
              <a:rPr lang="en-GB" dirty="0"/>
              <a:t> </a:t>
            </a:r>
          </a:p>
        </p:txBody>
      </p:sp>
    </p:spTree>
    <p:extLst>
      <p:ext uri="{BB962C8B-B14F-4D97-AF65-F5344CB8AC3E}">
        <p14:creationId xmlns:p14="http://schemas.microsoft.com/office/powerpoint/2010/main" val="35243563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Council-standard-template.pptx" id="{6DBBCA43-1E78-44F7-B3F1-2DED6FDDB259}" vid="{2100AB8F-722E-42DD-8E30-DC69B8A196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1AFB5E7897D15439340045ECF865AF9" ma:contentTypeVersion="5" ma:contentTypeDescription="Create a new document." ma:contentTypeScope="" ma:versionID="4e1b6f376225c6647d6709922b98b780">
  <xsd:schema xmlns:xsd="http://www.w3.org/2001/XMLSchema" xmlns:xs="http://www.w3.org/2001/XMLSchema" xmlns:p="http://schemas.microsoft.com/office/2006/metadata/properties" xmlns:ns2="a2cb0be3-5712-4614-9191-e64000bf4639" xmlns:ns3="bb98480c-2f80-4bf2-9d76-6d8642dc4ad0" targetNamespace="http://schemas.microsoft.com/office/2006/metadata/properties" ma:root="true" ma:fieldsID="ab05196ae83df07fd30dc4122bb6805c" ns2:_="" ns3:_="">
    <xsd:import namespace="a2cb0be3-5712-4614-9191-e64000bf4639"/>
    <xsd:import namespace="bb98480c-2f80-4bf2-9d76-6d8642dc4a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cb0be3-5712-4614-9191-e64000bf46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98480c-2f80-4bf2-9d76-6d8642dc4ad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AF88CA-F47B-4594-9BFA-32F88271A7A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AC1CCC1-0BE5-4F98-9E88-901FB0D48F6C}">
  <ds:schemaRefs>
    <ds:schemaRef ds:uri="http://schemas.microsoft.com/sharepoint/v3/contenttype/forms"/>
  </ds:schemaRefs>
</ds:datastoreItem>
</file>

<file path=customXml/itemProps3.xml><?xml version="1.0" encoding="utf-8"?>
<ds:datastoreItem xmlns:ds="http://schemas.openxmlformats.org/officeDocument/2006/customXml" ds:itemID="{7C25ED95-4A7B-4686-BD92-F9429719FE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cb0be3-5712-4614-9191-e64000bf4639"/>
    <ds:schemaRef ds:uri="bb98480c-2f80-4bf2-9d76-6d8642dc4a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Buckinghamshire-Council-standard-template</Template>
  <TotalTime>203</TotalTime>
  <Words>1896</Words>
  <Application>Microsoft Office PowerPoint</Application>
  <PresentationFormat>On-screen Show (4:3)</PresentationFormat>
  <Paragraphs>210</Paragraphs>
  <Slides>25</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vt:lpstr>
      <vt:lpstr>Arial</vt:lpstr>
      <vt:lpstr>Calibri</vt:lpstr>
      <vt:lpstr>Calibri Light</vt:lpstr>
      <vt:lpstr>Swis721LtBTW05-Medium</vt:lpstr>
      <vt:lpstr>Symbol</vt:lpstr>
      <vt:lpstr>Office Theme</vt:lpstr>
      <vt:lpstr>1 May 2025 Buckinghamshire Local Elections</vt:lpstr>
      <vt:lpstr>Electoral Services</vt:lpstr>
      <vt:lpstr>Overview</vt:lpstr>
      <vt:lpstr>Electoral Services </vt:lpstr>
      <vt:lpstr>Election Overview: 1 May 2025</vt:lpstr>
      <vt:lpstr>Town/Parish changes</vt:lpstr>
      <vt:lpstr>Candidate &amp; Agent Briefings</vt:lpstr>
      <vt:lpstr>Key dates</vt:lpstr>
      <vt:lpstr>Key dates</vt:lpstr>
      <vt:lpstr>PowerPoint Presentation</vt:lpstr>
      <vt:lpstr>Voter ID</vt:lpstr>
      <vt:lpstr>Postal Vote Handling</vt:lpstr>
      <vt:lpstr>PowerPoint Presentation</vt:lpstr>
      <vt:lpstr>Nominations</vt:lpstr>
      <vt:lpstr>Nominations</vt:lpstr>
      <vt:lpstr>Nominations</vt:lpstr>
      <vt:lpstr>Nomination papers</vt:lpstr>
      <vt:lpstr>Nomination Forms</vt:lpstr>
      <vt:lpstr>Support</vt:lpstr>
      <vt:lpstr>Support</vt:lpstr>
      <vt:lpstr>Nominations</vt:lpstr>
      <vt:lpstr>Register Requests</vt:lpstr>
      <vt:lpstr>Election Costs</vt:lpstr>
      <vt:lpstr>Elected Councillor name/addresses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Mathew Bloxham</dc:creator>
  <cp:lastModifiedBy>Mathew Bloxham</cp:lastModifiedBy>
  <cp:revision>11</cp:revision>
  <dcterms:created xsi:type="dcterms:W3CDTF">2025-01-28T12:30:19Z</dcterms:created>
  <dcterms:modified xsi:type="dcterms:W3CDTF">2025-02-13T20:34:06Z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0x010100F1AFB5E7897D15439340045ECF865AF9</vt:lpwstr>
  </property>
</Properties>
</file>