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8288000" cy="10287000"/>
  <p:notesSz cx="6858000" cy="9144000"/>
  <p:embeddedFontLst>
    <p:embeddedFont>
      <p:font typeface="Helvetica Now" panose="020B0604020202020204" charset="0"/>
      <p:regular r:id="rId11"/>
    </p:embeddedFont>
    <p:embeddedFont>
      <p:font typeface="Helvetica Now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1934" y="286239"/>
            <a:ext cx="7689364" cy="9693274"/>
            <a:chOff x="0" y="0"/>
            <a:chExt cx="2582797" cy="32558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82796" cy="3255894"/>
            </a:xfrm>
            <a:custGeom>
              <a:avLst/>
              <a:gdLst/>
              <a:ahLst/>
              <a:cxnLst/>
              <a:rect l="l" t="t" r="r" b="b"/>
              <a:pathLst>
                <a:path w="2582796" h="3255894">
                  <a:moveTo>
                    <a:pt x="0" y="0"/>
                  </a:moveTo>
                  <a:lnTo>
                    <a:pt x="2582796" y="0"/>
                  </a:lnTo>
                  <a:lnTo>
                    <a:pt x="2582796" y="3255894"/>
                  </a:lnTo>
                  <a:lnTo>
                    <a:pt x="0" y="3255894"/>
                  </a:lnTo>
                  <a:close/>
                </a:path>
              </a:pathLst>
            </a:custGeom>
            <a:solidFill>
              <a:srgbClr val="FCFDFC">
                <a:alpha val="7882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82797" cy="3284469"/>
            </a:xfrm>
            <a:prstGeom prst="rect">
              <a:avLst/>
            </a:prstGeom>
          </p:spPr>
          <p:txBody>
            <a:bodyPr lIns="37074" tIns="37074" rIns="37074" bIns="37074" rtlCol="0" anchor="ctr"/>
            <a:lstStyle/>
            <a:p>
              <a:pPr algn="ctr">
                <a:lnSpc>
                  <a:spcPts val="194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25042"/>
            <a:ext cx="13806064" cy="5597208"/>
          </a:xfrm>
          <a:custGeom>
            <a:avLst/>
            <a:gdLst/>
            <a:ahLst/>
            <a:cxnLst/>
            <a:rect l="l" t="t" r="r" b="b"/>
            <a:pathLst>
              <a:path w="13806064" h="5597208">
                <a:moveTo>
                  <a:pt x="0" y="0"/>
                </a:moveTo>
                <a:lnTo>
                  <a:pt x="13806064" y="0"/>
                </a:lnTo>
                <a:lnTo>
                  <a:pt x="13806064" y="5597209"/>
                </a:lnTo>
                <a:lnTo>
                  <a:pt x="0" y="55972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4362248"/>
            <a:ext cx="18288000" cy="8260080"/>
          </a:xfrm>
          <a:custGeom>
            <a:avLst/>
            <a:gdLst/>
            <a:ahLst/>
            <a:cxnLst/>
            <a:rect l="l" t="t" r="r" b="b"/>
            <a:pathLst>
              <a:path w="18288000" h="8260080">
                <a:moveTo>
                  <a:pt x="0" y="0"/>
                </a:moveTo>
                <a:lnTo>
                  <a:pt x="18288000" y="0"/>
                </a:lnTo>
                <a:lnTo>
                  <a:pt x="18288000" y="8260080"/>
                </a:lnTo>
                <a:lnTo>
                  <a:pt x="0" y="82600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64453" y="225734"/>
            <a:ext cx="2769798" cy="2161378"/>
          </a:xfrm>
          <a:custGeom>
            <a:avLst/>
            <a:gdLst/>
            <a:ahLst/>
            <a:cxnLst/>
            <a:rect l="l" t="t" r="r" b="b"/>
            <a:pathLst>
              <a:path w="2769798" h="2161378">
                <a:moveTo>
                  <a:pt x="0" y="0"/>
                </a:moveTo>
                <a:lnTo>
                  <a:pt x="2769798" y="0"/>
                </a:lnTo>
                <a:lnTo>
                  <a:pt x="2769798" y="2161378"/>
                </a:lnTo>
                <a:lnTo>
                  <a:pt x="0" y="2161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990614" y="1856635"/>
            <a:ext cx="13107970" cy="3535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1"/>
              </a:lnSpc>
            </a:pPr>
            <a:r>
              <a:rPr lang="en-US" sz="10158" b="1">
                <a:solidFill>
                  <a:srgbClr val="000000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What do I know about AI?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97314" y="5954338"/>
            <a:ext cx="13107970" cy="2024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1"/>
              </a:lnSpc>
            </a:pPr>
            <a:r>
              <a:rPr lang="en-US" sz="5786" b="1">
                <a:solidFill>
                  <a:srgbClr val="000000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Emma Marsden</a:t>
            </a:r>
          </a:p>
          <a:p>
            <a:pPr algn="ctr">
              <a:lnSpc>
                <a:spcPts val="8101"/>
              </a:lnSpc>
              <a:spcBef>
                <a:spcPct val="0"/>
              </a:spcBef>
            </a:pPr>
            <a:r>
              <a:rPr lang="en-US" sz="5786" b="1">
                <a:solidFill>
                  <a:srgbClr val="000000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Haddenham Parish Council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1934" y="286239"/>
            <a:ext cx="7689364" cy="9693274"/>
            <a:chOff x="0" y="0"/>
            <a:chExt cx="2582797" cy="32558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82796" cy="3255894"/>
            </a:xfrm>
            <a:custGeom>
              <a:avLst/>
              <a:gdLst/>
              <a:ahLst/>
              <a:cxnLst/>
              <a:rect l="l" t="t" r="r" b="b"/>
              <a:pathLst>
                <a:path w="2582796" h="3255894">
                  <a:moveTo>
                    <a:pt x="0" y="0"/>
                  </a:moveTo>
                  <a:lnTo>
                    <a:pt x="2582796" y="0"/>
                  </a:lnTo>
                  <a:lnTo>
                    <a:pt x="2582796" y="3255894"/>
                  </a:lnTo>
                  <a:lnTo>
                    <a:pt x="0" y="3255894"/>
                  </a:lnTo>
                  <a:close/>
                </a:path>
              </a:pathLst>
            </a:custGeom>
            <a:solidFill>
              <a:srgbClr val="FCFDFC">
                <a:alpha val="7882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82797" cy="3284469"/>
            </a:xfrm>
            <a:prstGeom prst="rect">
              <a:avLst/>
            </a:prstGeom>
          </p:spPr>
          <p:txBody>
            <a:bodyPr lIns="37074" tIns="37074" rIns="37074" bIns="37074" rtlCol="0" anchor="ctr"/>
            <a:lstStyle/>
            <a:p>
              <a:pPr algn="ctr">
                <a:lnSpc>
                  <a:spcPts val="194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25042"/>
            <a:ext cx="13806064" cy="5597208"/>
          </a:xfrm>
          <a:custGeom>
            <a:avLst/>
            <a:gdLst/>
            <a:ahLst/>
            <a:cxnLst/>
            <a:rect l="l" t="t" r="r" b="b"/>
            <a:pathLst>
              <a:path w="13806064" h="5597208">
                <a:moveTo>
                  <a:pt x="0" y="0"/>
                </a:moveTo>
                <a:lnTo>
                  <a:pt x="13806064" y="0"/>
                </a:lnTo>
                <a:lnTo>
                  <a:pt x="13806064" y="5597209"/>
                </a:lnTo>
                <a:lnTo>
                  <a:pt x="0" y="55972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4362248"/>
            <a:ext cx="18288000" cy="8260080"/>
          </a:xfrm>
          <a:custGeom>
            <a:avLst/>
            <a:gdLst/>
            <a:ahLst/>
            <a:cxnLst/>
            <a:rect l="l" t="t" r="r" b="b"/>
            <a:pathLst>
              <a:path w="18288000" h="8260080">
                <a:moveTo>
                  <a:pt x="0" y="0"/>
                </a:moveTo>
                <a:lnTo>
                  <a:pt x="18288000" y="0"/>
                </a:lnTo>
                <a:lnTo>
                  <a:pt x="18288000" y="8260080"/>
                </a:lnTo>
                <a:lnTo>
                  <a:pt x="0" y="82600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64453" y="225734"/>
            <a:ext cx="2769798" cy="2161378"/>
          </a:xfrm>
          <a:custGeom>
            <a:avLst/>
            <a:gdLst/>
            <a:ahLst/>
            <a:cxnLst/>
            <a:rect l="l" t="t" r="r" b="b"/>
            <a:pathLst>
              <a:path w="2769798" h="2161378">
                <a:moveTo>
                  <a:pt x="0" y="0"/>
                </a:moveTo>
                <a:lnTo>
                  <a:pt x="2769798" y="0"/>
                </a:lnTo>
                <a:lnTo>
                  <a:pt x="2769798" y="2161378"/>
                </a:lnTo>
                <a:lnTo>
                  <a:pt x="0" y="2161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16480" y="3561180"/>
            <a:ext cx="5386922" cy="5466434"/>
          </a:xfrm>
          <a:custGeom>
            <a:avLst/>
            <a:gdLst/>
            <a:ahLst/>
            <a:cxnLst/>
            <a:rect l="l" t="t" r="r" b="b"/>
            <a:pathLst>
              <a:path w="5386922" h="5466434">
                <a:moveTo>
                  <a:pt x="0" y="0"/>
                </a:moveTo>
                <a:lnTo>
                  <a:pt x="5386922" y="0"/>
                </a:lnTo>
                <a:lnTo>
                  <a:pt x="5386922" y="5466433"/>
                </a:lnTo>
                <a:lnTo>
                  <a:pt x="0" y="54664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608710" y="6611791"/>
            <a:ext cx="2150289" cy="2646509"/>
          </a:xfrm>
          <a:custGeom>
            <a:avLst/>
            <a:gdLst/>
            <a:ahLst/>
            <a:cxnLst/>
            <a:rect l="l" t="t" r="r" b="b"/>
            <a:pathLst>
              <a:path w="2150289" h="2646509">
                <a:moveTo>
                  <a:pt x="0" y="0"/>
                </a:moveTo>
                <a:lnTo>
                  <a:pt x="2150288" y="0"/>
                </a:lnTo>
                <a:lnTo>
                  <a:pt x="2150288" y="2646509"/>
                </a:lnTo>
                <a:lnTo>
                  <a:pt x="0" y="26465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90614" y="1913785"/>
            <a:ext cx="13107970" cy="1300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22"/>
              </a:lnSpc>
            </a:pPr>
            <a:r>
              <a:rPr lang="en-US" sz="7659" b="1">
                <a:solidFill>
                  <a:srgbClr val="000000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I know about being a Clerk!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35124" y="3876805"/>
            <a:ext cx="7297460" cy="795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61"/>
              </a:lnSpc>
              <a:spcBef>
                <a:spcPct val="0"/>
              </a:spcBef>
            </a:pPr>
            <a:r>
              <a:rPr lang="en-US" sz="4686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Time Management is key 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46190" y="5047151"/>
            <a:ext cx="7875328" cy="151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1"/>
              </a:lnSpc>
            </a:pPr>
            <a:r>
              <a:rPr lang="en-US" sz="4386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or failing that.......</a:t>
            </a:r>
          </a:p>
          <a:p>
            <a:pPr algn="ctr">
              <a:lnSpc>
                <a:spcPts val="6141"/>
              </a:lnSpc>
              <a:spcBef>
                <a:spcPct val="0"/>
              </a:spcBef>
            </a:pPr>
            <a:r>
              <a:rPr lang="en-US" sz="4386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wine!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1934" y="286239"/>
            <a:ext cx="7689364" cy="9693274"/>
            <a:chOff x="0" y="0"/>
            <a:chExt cx="2582797" cy="32558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82796" cy="3255894"/>
            </a:xfrm>
            <a:custGeom>
              <a:avLst/>
              <a:gdLst/>
              <a:ahLst/>
              <a:cxnLst/>
              <a:rect l="l" t="t" r="r" b="b"/>
              <a:pathLst>
                <a:path w="2582796" h="3255894">
                  <a:moveTo>
                    <a:pt x="0" y="0"/>
                  </a:moveTo>
                  <a:lnTo>
                    <a:pt x="2582796" y="0"/>
                  </a:lnTo>
                  <a:lnTo>
                    <a:pt x="2582796" y="3255894"/>
                  </a:lnTo>
                  <a:lnTo>
                    <a:pt x="0" y="3255894"/>
                  </a:lnTo>
                  <a:close/>
                </a:path>
              </a:pathLst>
            </a:custGeom>
            <a:solidFill>
              <a:srgbClr val="FCFDFC">
                <a:alpha val="7882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82797" cy="3284469"/>
            </a:xfrm>
            <a:prstGeom prst="rect">
              <a:avLst/>
            </a:prstGeom>
          </p:spPr>
          <p:txBody>
            <a:bodyPr lIns="37074" tIns="37074" rIns="37074" bIns="37074" rtlCol="0" anchor="ctr"/>
            <a:lstStyle/>
            <a:p>
              <a:pPr algn="ctr">
                <a:lnSpc>
                  <a:spcPts val="194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25042"/>
            <a:ext cx="13806064" cy="5597208"/>
          </a:xfrm>
          <a:custGeom>
            <a:avLst/>
            <a:gdLst/>
            <a:ahLst/>
            <a:cxnLst/>
            <a:rect l="l" t="t" r="r" b="b"/>
            <a:pathLst>
              <a:path w="13806064" h="5597208">
                <a:moveTo>
                  <a:pt x="0" y="0"/>
                </a:moveTo>
                <a:lnTo>
                  <a:pt x="13806064" y="0"/>
                </a:lnTo>
                <a:lnTo>
                  <a:pt x="13806064" y="5597209"/>
                </a:lnTo>
                <a:lnTo>
                  <a:pt x="0" y="55972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4362248"/>
            <a:ext cx="18288000" cy="8260080"/>
          </a:xfrm>
          <a:custGeom>
            <a:avLst/>
            <a:gdLst/>
            <a:ahLst/>
            <a:cxnLst/>
            <a:rect l="l" t="t" r="r" b="b"/>
            <a:pathLst>
              <a:path w="18288000" h="8260080">
                <a:moveTo>
                  <a:pt x="0" y="0"/>
                </a:moveTo>
                <a:lnTo>
                  <a:pt x="18288000" y="0"/>
                </a:lnTo>
                <a:lnTo>
                  <a:pt x="18288000" y="8260080"/>
                </a:lnTo>
                <a:lnTo>
                  <a:pt x="0" y="82600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64453" y="225734"/>
            <a:ext cx="2769798" cy="2161378"/>
          </a:xfrm>
          <a:custGeom>
            <a:avLst/>
            <a:gdLst/>
            <a:ahLst/>
            <a:cxnLst/>
            <a:rect l="l" t="t" r="r" b="b"/>
            <a:pathLst>
              <a:path w="2769798" h="2161378">
                <a:moveTo>
                  <a:pt x="0" y="0"/>
                </a:moveTo>
                <a:lnTo>
                  <a:pt x="2769798" y="0"/>
                </a:lnTo>
                <a:lnTo>
                  <a:pt x="2769798" y="2161378"/>
                </a:lnTo>
                <a:lnTo>
                  <a:pt x="0" y="2161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28168">
            <a:off x="5427194" y="2190893"/>
            <a:ext cx="7048208" cy="7842235"/>
          </a:xfrm>
          <a:custGeom>
            <a:avLst/>
            <a:gdLst/>
            <a:ahLst/>
            <a:cxnLst/>
            <a:rect l="l" t="t" r="r" b="b"/>
            <a:pathLst>
              <a:path w="7048208" h="7842235">
                <a:moveTo>
                  <a:pt x="0" y="0"/>
                </a:moveTo>
                <a:lnTo>
                  <a:pt x="7048209" y="0"/>
                </a:lnTo>
                <a:lnTo>
                  <a:pt x="7048209" y="7842234"/>
                </a:lnTo>
                <a:lnTo>
                  <a:pt x="0" y="78422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804984" y="4714117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89B5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1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005101" y="5666091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89B5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1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2322975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FAC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1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173200" y="2819198"/>
            <a:ext cx="3086100" cy="308610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90008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1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99718" y="6361818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CB43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27000" y="98425"/>
              <a:ext cx="558800" cy="587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1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942768" y="1478289"/>
            <a:ext cx="13107970" cy="1175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2"/>
              </a:lnSpc>
            </a:pPr>
            <a:r>
              <a:rPr lang="en-US" sz="6959" b="1">
                <a:solidFill>
                  <a:srgbClr val="000000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How can AI help?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005101" y="6692081"/>
            <a:ext cx="3086100" cy="97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1"/>
              </a:lnSpc>
            </a:pPr>
            <a:r>
              <a:rPr lang="en-US" sz="2786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EMAILS</a:t>
            </a:r>
          </a:p>
          <a:p>
            <a:pPr algn="ctr">
              <a:lnSpc>
                <a:spcPts val="3901"/>
              </a:lnSpc>
              <a:spcBef>
                <a:spcPct val="0"/>
              </a:spcBef>
            </a:pPr>
            <a:r>
              <a:rPr lang="en-US" sz="2786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LETTERS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173200" y="4011006"/>
            <a:ext cx="3086100" cy="47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1"/>
              </a:lnSpc>
              <a:spcBef>
                <a:spcPct val="0"/>
              </a:spcBef>
            </a:pPr>
            <a:r>
              <a:rPr lang="en-US" sz="2886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PLANNING</a:t>
            </a:r>
            <a:r>
              <a:rPr lang="en-US" sz="2886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804984" y="5895661"/>
            <a:ext cx="3086100" cy="53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1"/>
              </a:lnSpc>
              <a:spcBef>
                <a:spcPct val="0"/>
              </a:spcBef>
            </a:pPr>
            <a:r>
              <a:rPr lang="en-US" sz="3186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REPORTS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3461390"/>
            <a:ext cx="3086100" cy="597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1"/>
              </a:lnSpc>
              <a:spcBef>
                <a:spcPct val="0"/>
              </a:spcBef>
            </a:pPr>
            <a:r>
              <a:rPr lang="en-US" sz="3486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POLICIES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9718" y="7151991"/>
            <a:ext cx="3086100" cy="941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1"/>
              </a:lnSpc>
            </a:pPr>
            <a:r>
              <a:rPr lang="en-US" sz="2686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JOB</a:t>
            </a:r>
          </a:p>
          <a:p>
            <a:pPr algn="ctr">
              <a:lnSpc>
                <a:spcPts val="3761"/>
              </a:lnSpc>
              <a:spcBef>
                <a:spcPct val="0"/>
              </a:spcBef>
            </a:pPr>
            <a:r>
              <a:rPr lang="en-US" sz="2686" b="1">
                <a:solidFill>
                  <a:srgbClr val="FFFFFF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 DESCRIPTIONS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188760" y="3575613"/>
            <a:ext cx="5973566" cy="1402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5"/>
              </a:lnSpc>
            </a:pPr>
            <a:r>
              <a:rPr lang="en-US" sz="4032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When all you have is a</a:t>
            </a:r>
          </a:p>
          <a:p>
            <a:pPr algn="ctr">
              <a:lnSpc>
                <a:spcPts val="5645"/>
              </a:lnSpc>
              <a:spcBef>
                <a:spcPct val="0"/>
              </a:spcBef>
            </a:pPr>
            <a:r>
              <a:rPr lang="en-US" sz="4032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blank piece of paper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417161" y="6494505"/>
            <a:ext cx="5453679" cy="1156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</a:pPr>
            <a:r>
              <a:rPr lang="en-US" sz="3338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“WRITE A PRESENTATION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8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FOR CLERKS ON AI!”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1934" y="286239"/>
            <a:ext cx="7689364" cy="9693274"/>
            <a:chOff x="0" y="0"/>
            <a:chExt cx="2582797" cy="32558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82796" cy="3255894"/>
            </a:xfrm>
            <a:custGeom>
              <a:avLst/>
              <a:gdLst/>
              <a:ahLst/>
              <a:cxnLst/>
              <a:rect l="l" t="t" r="r" b="b"/>
              <a:pathLst>
                <a:path w="2582796" h="3255894">
                  <a:moveTo>
                    <a:pt x="0" y="0"/>
                  </a:moveTo>
                  <a:lnTo>
                    <a:pt x="2582796" y="0"/>
                  </a:lnTo>
                  <a:lnTo>
                    <a:pt x="2582796" y="3255894"/>
                  </a:lnTo>
                  <a:lnTo>
                    <a:pt x="0" y="3255894"/>
                  </a:lnTo>
                  <a:close/>
                </a:path>
              </a:pathLst>
            </a:custGeom>
            <a:solidFill>
              <a:srgbClr val="FCFDFC">
                <a:alpha val="7882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82797" cy="3284469"/>
            </a:xfrm>
            <a:prstGeom prst="rect">
              <a:avLst/>
            </a:prstGeom>
          </p:spPr>
          <p:txBody>
            <a:bodyPr lIns="37074" tIns="37074" rIns="37074" bIns="37074" rtlCol="0" anchor="ctr"/>
            <a:lstStyle/>
            <a:p>
              <a:pPr algn="ctr">
                <a:lnSpc>
                  <a:spcPts val="194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25042"/>
            <a:ext cx="13806064" cy="5597208"/>
          </a:xfrm>
          <a:custGeom>
            <a:avLst/>
            <a:gdLst/>
            <a:ahLst/>
            <a:cxnLst/>
            <a:rect l="l" t="t" r="r" b="b"/>
            <a:pathLst>
              <a:path w="13806064" h="5597208">
                <a:moveTo>
                  <a:pt x="0" y="0"/>
                </a:moveTo>
                <a:lnTo>
                  <a:pt x="13806064" y="0"/>
                </a:lnTo>
                <a:lnTo>
                  <a:pt x="13806064" y="5597209"/>
                </a:lnTo>
                <a:lnTo>
                  <a:pt x="0" y="55972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4362248"/>
            <a:ext cx="18288000" cy="8260080"/>
          </a:xfrm>
          <a:custGeom>
            <a:avLst/>
            <a:gdLst/>
            <a:ahLst/>
            <a:cxnLst/>
            <a:rect l="l" t="t" r="r" b="b"/>
            <a:pathLst>
              <a:path w="18288000" h="8260080">
                <a:moveTo>
                  <a:pt x="0" y="0"/>
                </a:moveTo>
                <a:lnTo>
                  <a:pt x="18288000" y="0"/>
                </a:lnTo>
                <a:lnTo>
                  <a:pt x="18288000" y="8260080"/>
                </a:lnTo>
                <a:lnTo>
                  <a:pt x="0" y="82600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64453" y="225734"/>
            <a:ext cx="2769798" cy="2161378"/>
          </a:xfrm>
          <a:custGeom>
            <a:avLst/>
            <a:gdLst/>
            <a:ahLst/>
            <a:cxnLst/>
            <a:rect l="l" t="t" r="r" b="b"/>
            <a:pathLst>
              <a:path w="2769798" h="2161378">
                <a:moveTo>
                  <a:pt x="0" y="0"/>
                </a:moveTo>
                <a:lnTo>
                  <a:pt x="2769798" y="0"/>
                </a:lnTo>
                <a:lnTo>
                  <a:pt x="2769798" y="2161378"/>
                </a:lnTo>
                <a:lnTo>
                  <a:pt x="0" y="2161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30303" y="3412450"/>
            <a:ext cx="698304" cy="691955"/>
          </a:xfrm>
          <a:custGeom>
            <a:avLst/>
            <a:gdLst/>
            <a:ahLst/>
            <a:cxnLst/>
            <a:rect l="l" t="t" r="r" b="b"/>
            <a:pathLst>
              <a:path w="698304" h="691955">
                <a:moveTo>
                  <a:pt x="0" y="0"/>
                </a:moveTo>
                <a:lnTo>
                  <a:pt x="698303" y="0"/>
                </a:lnTo>
                <a:lnTo>
                  <a:pt x="698303" y="691955"/>
                </a:lnTo>
                <a:lnTo>
                  <a:pt x="0" y="691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0809" y="4167122"/>
            <a:ext cx="575406" cy="788227"/>
          </a:xfrm>
          <a:custGeom>
            <a:avLst/>
            <a:gdLst/>
            <a:ahLst/>
            <a:cxnLst/>
            <a:rect l="l" t="t" r="r" b="b"/>
            <a:pathLst>
              <a:path w="575406" h="788227">
                <a:moveTo>
                  <a:pt x="0" y="0"/>
                </a:moveTo>
                <a:lnTo>
                  <a:pt x="575406" y="0"/>
                </a:lnTo>
                <a:lnTo>
                  <a:pt x="575406" y="788227"/>
                </a:lnTo>
                <a:lnTo>
                  <a:pt x="0" y="7882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67654" y="5018066"/>
            <a:ext cx="588561" cy="820294"/>
          </a:xfrm>
          <a:custGeom>
            <a:avLst/>
            <a:gdLst/>
            <a:ahLst/>
            <a:cxnLst/>
            <a:rect l="l" t="t" r="r" b="b"/>
            <a:pathLst>
              <a:path w="588561" h="820294">
                <a:moveTo>
                  <a:pt x="0" y="0"/>
                </a:moveTo>
                <a:lnTo>
                  <a:pt x="588561" y="0"/>
                </a:lnTo>
                <a:lnTo>
                  <a:pt x="588561" y="820294"/>
                </a:lnTo>
                <a:lnTo>
                  <a:pt x="0" y="8202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66299" y="5962185"/>
            <a:ext cx="762307" cy="762307"/>
          </a:xfrm>
          <a:custGeom>
            <a:avLst/>
            <a:gdLst/>
            <a:ahLst/>
            <a:cxnLst/>
            <a:rect l="l" t="t" r="r" b="b"/>
            <a:pathLst>
              <a:path w="762307" h="762307">
                <a:moveTo>
                  <a:pt x="0" y="0"/>
                </a:moveTo>
                <a:lnTo>
                  <a:pt x="762307" y="0"/>
                </a:lnTo>
                <a:lnTo>
                  <a:pt x="762307" y="762307"/>
                </a:lnTo>
                <a:lnTo>
                  <a:pt x="0" y="7623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74187" y="6724492"/>
            <a:ext cx="946532" cy="946532"/>
          </a:xfrm>
          <a:custGeom>
            <a:avLst/>
            <a:gdLst/>
            <a:ahLst/>
            <a:cxnLst/>
            <a:rect l="l" t="t" r="r" b="b"/>
            <a:pathLst>
              <a:path w="946532" h="946532">
                <a:moveTo>
                  <a:pt x="0" y="0"/>
                </a:moveTo>
                <a:lnTo>
                  <a:pt x="946532" y="0"/>
                </a:lnTo>
                <a:lnTo>
                  <a:pt x="946532" y="946532"/>
                </a:lnTo>
                <a:lnTo>
                  <a:pt x="0" y="9465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97900" y="7638892"/>
            <a:ext cx="728068" cy="729893"/>
          </a:xfrm>
          <a:custGeom>
            <a:avLst/>
            <a:gdLst/>
            <a:ahLst/>
            <a:cxnLst/>
            <a:rect l="l" t="t" r="r" b="b"/>
            <a:pathLst>
              <a:path w="728068" h="729893">
                <a:moveTo>
                  <a:pt x="0" y="0"/>
                </a:moveTo>
                <a:lnTo>
                  <a:pt x="728068" y="0"/>
                </a:lnTo>
                <a:lnTo>
                  <a:pt x="728068" y="729893"/>
                </a:lnTo>
                <a:lnTo>
                  <a:pt x="0" y="7298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942768" y="1478289"/>
            <a:ext cx="13107970" cy="1175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2"/>
              </a:lnSpc>
            </a:pPr>
            <a:r>
              <a:rPr lang="en-US" sz="6959" b="1">
                <a:solidFill>
                  <a:srgbClr val="000000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What do I use?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33353" y="3531327"/>
            <a:ext cx="13234114" cy="56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  <a:spcBef>
                <a:spcPct val="0"/>
              </a:spcBef>
            </a:pPr>
            <a:r>
              <a:rPr lang="en-US" sz="3286" b="1">
                <a:solidFill>
                  <a:srgbClr val="000000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CHAT GBT</a:t>
            </a:r>
            <a:r>
              <a:rPr lang="en-US" sz="3286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 - reports, emails,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33353" y="4356719"/>
            <a:ext cx="13132734" cy="56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  <a:spcBef>
                <a:spcPct val="0"/>
              </a:spcBef>
            </a:pPr>
            <a:r>
              <a:rPr lang="en-US" sz="3286" b="1">
                <a:solidFill>
                  <a:srgbClr val="000000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GOOGLE GEMIN</a:t>
            </a:r>
            <a:r>
              <a:rPr lang="en-US" sz="3286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I - Google forms, sheets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33353" y="5274140"/>
            <a:ext cx="15348828" cy="56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  <a:spcBef>
                <a:spcPct val="0"/>
              </a:spcBef>
            </a:pPr>
            <a:r>
              <a:rPr lang="en-US" sz="3286" b="1">
                <a:solidFill>
                  <a:srgbClr val="000000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MICROSOFT CO-PILOT</a:t>
            </a:r>
            <a:r>
              <a:rPr lang="en-US" sz="3286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 - Word, Excel, Outlook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33353" y="6027891"/>
            <a:ext cx="15348828" cy="56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  <a:spcBef>
                <a:spcPct val="0"/>
              </a:spcBef>
            </a:pPr>
            <a:r>
              <a:rPr lang="en-US" sz="3286" b="1">
                <a:solidFill>
                  <a:srgbClr val="000000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CANVA</a:t>
            </a:r>
            <a:r>
              <a:rPr lang="en-US" sz="3286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 - good with designs, presentations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84043" y="7836696"/>
            <a:ext cx="15348828" cy="56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  <a:spcBef>
                <a:spcPct val="0"/>
              </a:spcBef>
            </a:pPr>
            <a:r>
              <a:rPr lang="en-US" sz="3286" b="1">
                <a:solidFill>
                  <a:srgbClr val="000000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BESPOKE PLANNING AI </a:t>
            </a:r>
            <a:r>
              <a:rPr lang="en-US" sz="3286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- planning applications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33353" y="6909958"/>
            <a:ext cx="15348828" cy="56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  <a:spcBef>
                <a:spcPct val="0"/>
              </a:spcBef>
            </a:pPr>
            <a:r>
              <a:rPr lang="en-US" sz="3286" b="1">
                <a:solidFill>
                  <a:srgbClr val="000000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GRAMMARLY</a:t>
            </a:r>
            <a:r>
              <a:rPr lang="en-US" sz="3286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 - spelling, grammar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1934" y="286239"/>
            <a:ext cx="7689364" cy="9693274"/>
            <a:chOff x="0" y="0"/>
            <a:chExt cx="2582797" cy="32558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82796" cy="3255894"/>
            </a:xfrm>
            <a:custGeom>
              <a:avLst/>
              <a:gdLst/>
              <a:ahLst/>
              <a:cxnLst/>
              <a:rect l="l" t="t" r="r" b="b"/>
              <a:pathLst>
                <a:path w="2582796" h="3255894">
                  <a:moveTo>
                    <a:pt x="0" y="0"/>
                  </a:moveTo>
                  <a:lnTo>
                    <a:pt x="2582796" y="0"/>
                  </a:lnTo>
                  <a:lnTo>
                    <a:pt x="2582796" y="3255894"/>
                  </a:lnTo>
                  <a:lnTo>
                    <a:pt x="0" y="3255894"/>
                  </a:lnTo>
                  <a:close/>
                </a:path>
              </a:pathLst>
            </a:custGeom>
            <a:solidFill>
              <a:srgbClr val="FCFDFC">
                <a:alpha val="7882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82797" cy="3284469"/>
            </a:xfrm>
            <a:prstGeom prst="rect">
              <a:avLst/>
            </a:prstGeom>
          </p:spPr>
          <p:txBody>
            <a:bodyPr lIns="37074" tIns="37074" rIns="37074" bIns="37074" rtlCol="0" anchor="ctr"/>
            <a:lstStyle/>
            <a:p>
              <a:pPr algn="ctr">
                <a:lnSpc>
                  <a:spcPts val="194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25042"/>
            <a:ext cx="13806064" cy="5597208"/>
          </a:xfrm>
          <a:custGeom>
            <a:avLst/>
            <a:gdLst/>
            <a:ahLst/>
            <a:cxnLst/>
            <a:rect l="l" t="t" r="r" b="b"/>
            <a:pathLst>
              <a:path w="13806064" h="5597208">
                <a:moveTo>
                  <a:pt x="0" y="0"/>
                </a:moveTo>
                <a:lnTo>
                  <a:pt x="13806064" y="0"/>
                </a:lnTo>
                <a:lnTo>
                  <a:pt x="13806064" y="5597209"/>
                </a:lnTo>
                <a:lnTo>
                  <a:pt x="0" y="55972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4362248"/>
            <a:ext cx="18288000" cy="8260080"/>
          </a:xfrm>
          <a:custGeom>
            <a:avLst/>
            <a:gdLst/>
            <a:ahLst/>
            <a:cxnLst/>
            <a:rect l="l" t="t" r="r" b="b"/>
            <a:pathLst>
              <a:path w="18288000" h="8260080">
                <a:moveTo>
                  <a:pt x="0" y="0"/>
                </a:moveTo>
                <a:lnTo>
                  <a:pt x="18288000" y="0"/>
                </a:lnTo>
                <a:lnTo>
                  <a:pt x="18288000" y="8260080"/>
                </a:lnTo>
                <a:lnTo>
                  <a:pt x="0" y="82600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64453" y="225734"/>
            <a:ext cx="2769798" cy="2161378"/>
          </a:xfrm>
          <a:custGeom>
            <a:avLst/>
            <a:gdLst/>
            <a:ahLst/>
            <a:cxnLst/>
            <a:rect l="l" t="t" r="r" b="b"/>
            <a:pathLst>
              <a:path w="2769798" h="2161378">
                <a:moveTo>
                  <a:pt x="0" y="0"/>
                </a:moveTo>
                <a:lnTo>
                  <a:pt x="2769798" y="0"/>
                </a:lnTo>
                <a:lnTo>
                  <a:pt x="2769798" y="2161378"/>
                </a:lnTo>
                <a:lnTo>
                  <a:pt x="0" y="2161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261934" y="2837090"/>
            <a:ext cx="13835753" cy="574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7135" lvl="1" indent="-458568" algn="l">
              <a:lnSpc>
                <a:spcPts val="8623"/>
              </a:lnSpc>
              <a:buFont typeface="Arial"/>
              <a:buChar char="•"/>
            </a:pPr>
            <a:r>
              <a:rPr lang="en-US" sz="4247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Scan document → OCR tool extracts text</a:t>
            </a:r>
          </a:p>
          <a:p>
            <a:pPr marL="917135" lvl="1" indent="-458568" algn="l">
              <a:lnSpc>
                <a:spcPts val="8623"/>
              </a:lnSpc>
              <a:buFont typeface="Arial"/>
              <a:buChar char="•"/>
            </a:pPr>
            <a:r>
              <a:rPr lang="en-US" sz="4247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Paste into ChatGPT → summarise or reformat</a:t>
            </a:r>
          </a:p>
          <a:p>
            <a:pPr marL="917135" lvl="1" indent="-458568" algn="l">
              <a:lnSpc>
                <a:spcPts val="8623"/>
              </a:lnSpc>
              <a:buFont typeface="Arial"/>
              <a:buChar char="•"/>
            </a:pPr>
            <a:r>
              <a:rPr lang="en-US" sz="4247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Use Copilot → create report in Word/Excel</a:t>
            </a:r>
          </a:p>
          <a:p>
            <a:pPr marL="917135" lvl="1" indent="-458568" algn="l">
              <a:lnSpc>
                <a:spcPts val="8623"/>
              </a:lnSpc>
              <a:buFont typeface="Arial"/>
              <a:buChar char="•"/>
            </a:pPr>
            <a:r>
              <a:rPr lang="en-US" sz="4247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Use AI email tool → send polished message</a:t>
            </a:r>
          </a:p>
          <a:p>
            <a:pPr marL="917135" lvl="1" indent="-458568" algn="l">
              <a:lnSpc>
                <a:spcPts val="8623"/>
              </a:lnSpc>
              <a:buFont typeface="Arial"/>
              <a:buChar char="•"/>
            </a:pPr>
            <a:r>
              <a:rPr lang="en-US" sz="4247">
                <a:solidFill>
                  <a:srgbClr val="000000"/>
                </a:solidFill>
                <a:latin typeface="Helvetica Now"/>
                <a:ea typeface="Helvetica Now"/>
                <a:cs typeface="Helvetica Now"/>
                <a:sym typeface="Helvetica Now"/>
              </a:rPr>
              <a:t>👉 Result: hours of work → minutes</a:t>
            </a:r>
          </a:p>
          <a:p>
            <a:pPr algn="ctr">
              <a:lnSpc>
                <a:spcPts val="1770"/>
              </a:lnSpc>
              <a:spcBef>
                <a:spcPct val="0"/>
              </a:spcBef>
            </a:pPr>
            <a:endParaRPr lang="en-US" sz="4247">
              <a:solidFill>
                <a:srgbClr val="000000"/>
              </a:solidFill>
              <a:latin typeface="Helvetica Now"/>
              <a:ea typeface="Helvetica Now"/>
              <a:cs typeface="Helvetica Now"/>
              <a:sym typeface="Helvetica Now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690899" y="3551274"/>
            <a:ext cx="2340770" cy="3163203"/>
          </a:xfrm>
          <a:custGeom>
            <a:avLst/>
            <a:gdLst/>
            <a:ahLst/>
            <a:cxnLst/>
            <a:rect l="l" t="t" r="r" b="b"/>
            <a:pathLst>
              <a:path w="2340770" h="3163203">
                <a:moveTo>
                  <a:pt x="0" y="0"/>
                </a:moveTo>
                <a:lnTo>
                  <a:pt x="2340770" y="0"/>
                </a:lnTo>
                <a:lnTo>
                  <a:pt x="2340770" y="3163203"/>
                </a:lnTo>
                <a:lnTo>
                  <a:pt x="0" y="31632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806064" y="2387112"/>
            <a:ext cx="4576806" cy="5126769"/>
          </a:xfrm>
          <a:custGeom>
            <a:avLst/>
            <a:gdLst/>
            <a:ahLst/>
            <a:cxnLst/>
            <a:rect l="l" t="t" r="r" b="b"/>
            <a:pathLst>
              <a:path w="4576806" h="5126769">
                <a:moveTo>
                  <a:pt x="0" y="0"/>
                </a:moveTo>
                <a:lnTo>
                  <a:pt x="4576806" y="0"/>
                </a:lnTo>
                <a:lnTo>
                  <a:pt x="4576806" y="5126769"/>
                </a:lnTo>
                <a:lnTo>
                  <a:pt x="0" y="5126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8000"/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42768" y="1478289"/>
            <a:ext cx="13107970" cy="1175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2"/>
              </a:lnSpc>
            </a:pPr>
            <a:r>
              <a:rPr lang="en-US" sz="6959" b="1">
                <a:solidFill>
                  <a:srgbClr val="000000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Example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1934" y="286239"/>
            <a:ext cx="7689364" cy="9693274"/>
            <a:chOff x="0" y="0"/>
            <a:chExt cx="2582797" cy="32558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82796" cy="3255894"/>
            </a:xfrm>
            <a:custGeom>
              <a:avLst/>
              <a:gdLst/>
              <a:ahLst/>
              <a:cxnLst/>
              <a:rect l="l" t="t" r="r" b="b"/>
              <a:pathLst>
                <a:path w="2582796" h="3255894">
                  <a:moveTo>
                    <a:pt x="0" y="0"/>
                  </a:moveTo>
                  <a:lnTo>
                    <a:pt x="2582796" y="0"/>
                  </a:lnTo>
                  <a:lnTo>
                    <a:pt x="2582796" y="3255894"/>
                  </a:lnTo>
                  <a:lnTo>
                    <a:pt x="0" y="3255894"/>
                  </a:lnTo>
                  <a:close/>
                </a:path>
              </a:pathLst>
            </a:custGeom>
            <a:solidFill>
              <a:srgbClr val="FCFDFC">
                <a:alpha val="7882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582797" cy="3284469"/>
            </a:xfrm>
            <a:prstGeom prst="rect">
              <a:avLst/>
            </a:prstGeom>
          </p:spPr>
          <p:txBody>
            <a:bodyPr lIns="37074" tIns="37074" rIns="37074" bIns="37074" rtlCol="0" anchor="ctr"/>
            <a:lstStyle/>
            <a:p>
              <a:pPr algn="ctr">
                <a:lnSpc>
                  <a:spcPts val="194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925042"/>
            <a:ext cx="13806064" cy="5597208"/>
          </a:xfrm>
          <a:custGeom>
            <a:avLst/>
            <a:gdLst/>
            <a:ahLst/>
            <a:cxnLst/>
            <a:rect l="l" t="t" r="r" b="b"/>
            <a:pathLst>
              <a:path w="13806064" h="5597208">
                <a:moveTo>
                  <a:pt x="0" y="0"/>
                </a:moveTo>
                <a:lnTo>
                  <a:pt x="13806064" y="0"/>
                </a:lnTo>
                <a:lnTo>
                  <a:pt x="13806064" y="5597209"/>
                </a:lnTo>
                <a:lnTo>
                  <a:pt x="0" y="55972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4362248"/>
            <a:ext cx="18288000" cy="8260080"/>
          </a:xfrm>
          <a:custGeom>
            <a:avLst/>
            <a:gdLst/>
            <a:ahLst/>
            <a:cxnLst/>
            <a:rect l="l" t="t" r="r" b="b"/>
            <a:pathLst>
              <a:path w="18288000" h="8260080">
                <a:moveTo>
                  <a:pt x="0" y="0"/>
                </a:moveTo>
                <a:lnTo>
                  <a:pt x="18288000" y="0"/>
                </a:lnTo>
                <a:lnTo>
                  <a:pt x="18288000" y="8260080"/>
                </a:lnTo>
                <a:lnTo>
                  <a:pt x="0" y="82600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64453" y="225734"/>
            <a:ext cx="2769798" cy="2161378"/>
          </a:xfrm>
          <a:custGeom>
            <a:avLst/>
            <a:gdLst/>
            <a:ahLst/>
            <a:cxnLst/>
            <a:rect l="l" t="t" r="r" b="b"/>
            <a:pathLst>
              <a:path w="2769798" h="2161378">
                <a:moveTo>
                  <a:pt x="0" y="0"/>
                </a:moveTo>
                <a:lnTo>
                  <a:pt x="2769798" y="0"/>
                </a:lnTo>
                <a:lnTo>
                  <a:pt x="2769798" y="2161378"/>
                </a:lnTo>
                <a:lnTo>
                  <a:pt x="0" y="2161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490187" y="2654075"/>
            <a:ext cx="6013131" cy="6518299"/>
          </a:xfrm>
          <a:custGeom>
            <a:avLst/>
            <a:gdLst/>
            <a:ahLst/>
            <a:cxnLst/>
            <a:rect l="l" t="t" r="r" b="b"/>
            <a:pathLst>
              <a:path w="6013131" h="6518299">
                <a:moveTo>
                  <a:pt x="0" y="0"/>
                </a:moveTo>
                <a:lnTo>
                  <a:pt x="6013131" y="0"/>
                </a:lnTo>
                <a:lnTo>
                  <a:pt x="6013131" y="6518299"/>
                </a:lnTo>
                <a:lnTo>
                  <a:pt x="0" y="65182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42768" y="1478289"/>
            <a:ext cx="13107970" cy="1175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2"/>
              </a:lnSpc>
            </a:pPr>
            <a:r>
              <a:rPr lang="en-US" sz="6959" b="1">
                <a:solidFill>
                  <a:srgbClr val="000000"/>
                </a:solidFill>
                <a:latin typeface="Helvetica Now Bold"/>
                <a:ea typeface="Helvetica Now Bold"/>
                <a:cs typeface="Helvetica Now Bold"/>
                <a:sym typeface="Helvetica Now Bold"/>
              </a:rPr>
              <a:t>But do remember.......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582062-c6e8-4bf5-909c-3a7788e8ce3c" xsi:nil="true"/>
    <lcf76f155ced4ddcb4097134ff3c332f xmlns="6dfd8b45-8ad5-4963-b73e-ecbd801e629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77E8F2E9481649ACD0F0D65C0C16F4" ma:contentTypeVersion="15" ma:contentTypeDescription="Create a new document." ma:contentTypeScope="" ma:versionID="5a4e88deb05ddb07dd4e2c9747e3f1ba">
  <xsd:schema xmlns:xsd="http://www.w3.org/2001/XMLSchema" xmlns:xs="http://www.w3.org/2001/XMLSchema" xmlns:p="http://schemas.microsoft.com/office/2006/metadata/properties" xmlns:ns2="8f582062-c6e8-4bf5-909c-3a7788e8ce3c" xmlns:ns3="6dfd8b45-8ad5-4963-b73e-ecbd801e6297" targetNamespace="http://schemas.microsoft.com/office/2006/metadata/properties" ma:root="true" ma:fieldsID="3049d47c23052bdcb0b198216ada4638" ns2:_="" ns3:_="">
    <xsd:import namespace="8f582062-c6e8-4bf5-909c-3a7788e8ce3c"/>
    <xsd:import namespace="6dfd8b45-8ad5-4963-b73e-ecbd801e62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82062-c6e8-4bf5-909c-3a7788e8ce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6b46afa-fa00-4b31-a05d-bbf77a7633e9}" ma:internalName="TaxCatchAll" ma:showField="CatchAllData" ma:web="8f582062-c6e8-4bf5-909c-3a7788e8ce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d8b45-8ad5-4963-b73e-ecbd801e6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b4d032c-db19-4194-870d-d175fb5cbb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B5766F-E05D-4722-9D24-7A6146836651}">
  <ds:schemaRefs>
    <ds:schemaRef ds:uri="http://schemas.microsoft.com/office/2006/metadata/properties"/>
    <ds:schemaRef ds:uri="http://schemas.microsoft.com/office/infopath/2007/PartnerControls"/>
    <ds:schemaRef ds:uri="8f582062-c6e8-4bf5-909c-3a7788e8ce3c"/>
    <ds:schemaRef ds:uri="6dfd8b45-8ad5-4963-b73e-ecbd801e6297"/>
  </ds:schemaRefs>
</ds:datastoreItem>
</file>

<file path=customXml/itemProps2.xml><?xml version="1.0" encoding="utf-8"?>
<ds:datastoreItem xmlns:ds="http://schemas.openxmlformats.org/officeDocument/2006/customXml" ds:itemID="{9A27FD5C-CDBB-42D2-81C8-D61F8FA733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8905B3-8CCF-4DCD-8093-22B3448D1C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582062-c6e8-4bf5-909c-3a7788e8ce3c"/>
    <ds:schemaRef ds:uri="6dfd8b45-8ad5-4963-b73e-ecbd801e62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Website image colour templates (Power point Presentation)</dc:title>
  <cp:revision>2</cp:revision>
  <dcterms:created xsi:type="dcterms:W3CDTF">2006-08-16T00:00:00Z</dcterms:created>
  <dcterms:modified xsi:type="dcterms:W3CDTF">2026-05-06T12:27:15Z</dcterms:modified>
  <dc:identifier>DAHG79mLNSM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0x0101000E77E8F2E9481649ACD0F0D65C0C16F4</vt:lpwstr>
  </property>
</Properties>
</file>