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  <p:sldMasterId id="2147483673" r:id="rId5"/>
    <p:sldMasterId id="2147483679" r:id="rId6"/>
  </p:sldMasterIdLst>
  <p:notesMasterIdLst>
    <p:notesMasterId r:id="rId21"/>
  </p:notesMasterIdLst>
  <p:handoutMasterIdLst>
    <p:handoutMasterId r:id="rId22"/>
  </p:handoutMasterIdLst>
  <p:sldIdLst>
    <p:sldId id="2147470726" r:id="rId7"/>
    <p:sldId id="2147470738" r:id="rId8"/>
    <p:sldId id="2147470768" r:id="rId9"/>
    <p:sldId id="2147470764" r:id="rId10"/>
    <p:sldId id="2147470769" r:id="rId11"/>
    <p:sldId id="2147470770" r:id="rId12"/>
    <p:sldId id="2147470767" r:id="rId13"/>
    <p:sldId id="2147470771" r:id="rId14"/>
    <p:sldId id="2147470772" r:id="rId15"/>
    <p:sldId id="2147470777" r:id="rId16"/>
    <p:sldId id="2147470775" r:id="rId17"/>
    <p:sldId id="2147470776" r:id="rId18"/>
    <p:sldId id="2147470773" r:id="rId19"/>
    <p:sldId id="274" r:id="rId20"/>
  </p:sldIdLst>
  <p:sldSz cx="18288000" cy="10287000"/>
  <p:notesSz cx="6858000" cy="9144000"/>
  <p:embeddedFontLst>
    <p:embeddedFont>
      <p:font typeface="Montserrat Ultra-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" id="{2FD062AB-C0E0-4121-829D-F8A8FD494CB3}">
          <p14:sldIdLst>
            <p14:sldId id="2147470726"/>
            <p14:sldId id="2147470738"/>
            <p14:sldId id="2147470768"/>
            <p14:sldId id="2147470764"/>
            <p14:sldId id="2147470769"/>
            <p14:sldId id="2147470770"/>
            <p14:sldId id="2147470767"/>
            <p14:sldId id="2147470771"/>
            <p14:sldId id="2147470772"/>
            <p14:sldId id="2147470777"/>
            <p14:sldId id="2147470775"/>
            <p14:sldId id="2147470776"/>
            <p14:sldId id="2147470773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B3B"/>
    <a:srgbClr val="103C92"/>
    <a:srgbClr val="0B2965"/>
    <a:srgbClr val="4A5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70144" autoAdjust="0"/>
  </p:normalViewPr>
  <p:slideViewPr>
    <p:cSldViewPr snapToGrid="0">
      <p:cViewPr>
        <p:scale>
          <a:sx n="50" d="100"/>
          <a:sy n="50" d="100"/>
        </p:scale>
        <p:origin x="135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3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1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77AF91-9C38-668E-545D-5E9E9F4E35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300665-37D7-09F6-46E2-C8B352E7C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798C8-88D6-4B48-BD76-737724AF75BE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A841F4-C0C3-DF32-782F-2A71764AEC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7E2B34-5FD5-13B8-56C7-98584268C6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868E9-ABA7-4A1E-BA43-C754C2D53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096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5DF21-9A5E-4BAB-A866-9A4C66E3872C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57E73-7D25-4424-90A2-481F2B991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95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57E73-7D25-4424-90A2-481F2B99168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44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the specific value our role is designed to add. </a:t>
            </a:r>
          </a:p>
          <a:p>
            <a:endParaRPr lang="en-GB" dirty="0"/>
          </a:p>
          <a:p>
            <a:r>
              <a:rPr lang="en-GB" dirty="0"/>
              <a:t>This is where we differ from the amateur councillor.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57E73-7D25-4424-90A2-481F2B99168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14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668A9-9944-DE07-C38F-F77526C3E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C79127-862C-DDCF-A6F2-038DE9B36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C79BBA-6597-5BA0-ED17-A1F8915E09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Assertiveness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05597-EA1B-D0DB-7F99-15A053F2E2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57E73-7D25-4424-90A2-481F2B99168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827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4BB77-D08B-CA76-D88A-51C14371D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7CEF28-1418-7AED-62D0-75576E5DC5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3A0A2C-FC4D-36AD-46C1-C0BDBD385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13F46-6E67-E88D-A6B1-1931EB94F8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57E73-7D25-4424-90A2-481F2B99168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495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4B7A5-C607-1F1E-7314-20B11CA79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89AA59-AD33-CCE3-E2C2-2C5AF1EC4D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523D44-5946-2143-F1F4-45A2B0BA29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Delegation, upskilling</a:t>
            </a:r>
          </a:p>
          <a:p>
            <a:r>
              <a:rPr lang="en-GB" dirty="0"/>
              <a:t>Understanding your councillors. Their mandates, their drive.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A283C-170F-1E9B-3656-F49E1A1456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57E73-7D25-4424-90A2-481F2B99168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658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3875A-9804-B180-D349-4305A1FE2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52B23B-66C2-D779-1B9A-1C993B798B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E8E5C0-6342-C9DE-C40F-49394E70E1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Respect for the councillor’s democratic right to make decisions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170CF-D51D-9FF8-0A0F-74D7F51349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57E73-7D25-4424-90A2-481F2B99168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688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D26E2-4823-6BAB-6C13-879FF616D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E8CB6C-AB31-D095-0596-8FB6096A2F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74BB0C-FB0A-B137-1C5D-710FC29414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This is that our standards are so high they stand up to scrutiny </a:t>
            </a:r>
          </a:p>
          <a:p>
            <a:r>
              <a:rPr lang="en-GB" dirty="0"/>
              <a:t>Sometimes we just need to re-explain, add more detail </a:t>
            </a:r>
          </a:p>
          <a:p>
            <a:r>
              <a:rPr lang="en-GB" dirty="0"/>
              <a:t>Understand difference in challenge of process and challenge of you.</a:t>
            </a:r>
          </a:p>
          <a:p>
            <a:endParaRPr lang="en-GB" dirty="0"/>
          </a:p>
          <a:p>
            <a:r>
              <a:rPr lang="en-GB" dirty="0"/>
              <a:t>Friendly not friend.</a:t>
            </a:r>
          </a:p>
          <a:p>
            <a:r>
              <a:rPr lang="en-GB" dirty="0"/>
              <a:t>Digital boundaries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AD075-3CC6-D36B-C1FC-09EB7E52D4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57E73-7D25-4424-90A2-481F2B99168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58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D544BD1-2AA5-8655-672F-A5591F85C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0" y="3788529"/>
            <a:ext cx="13944600" cy="1470025"/>
          </a:xfrm>
          <a:prstGeom prst="rect">
            <a:avLst/>
          </a:prstGeom>
        </p:spPr>
        <p:txBody>
          <a:bodyPr/>
          <a:lstStyle>
            <a:lvl1pPr algn="l">
              <a:defRPr lang="en-US" sz="8800" kern="1200" dirty="0">
                <a:solidFill>
                  <a:srgbClr val="214294"/>
                </a:solidFill>
                <a:latin typeface="+mj-lt"/>
                <a:ea typeface="Montserrat Ultra-Bold"/>
                <a:cs typeface="Montserrat Ultra-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8E2F299D-E7A2-A4E4-6DAD-E50A4A286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400" y="5372100"/>
            <a:ext cx="139446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4900" kern="1200" dirty="0">
                <a:solidFill>
                  <a:srgbClr val="E83B3B"/>
                </a:solidFill>
                <a:latin typeface="+mj-lt"/>
                <a:ea typeface="Montserrat Ultra-Bold"/>
                <a:cs typeface="Montserrat Ultra-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45309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02870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lang="en-US" sz="4400" b="0" kern="1200" dirty="0">
                <a:solidFill>
                  <a:schemeClr val="bg2"/>
                </a:solidFill>
                <a:latin typeface="+mj-lt"/>
                <a:ea typeface="Montserrat Medium"/>
                <a:cs typeface="Montserrat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281052"/>
            <a:ext cx="15697200" cy="7581899"/>
          </a:xfrm>
          <a:prstGeom prst="rect">
            <a:avLst/>
          </a:prstGeom>
        </p:spPr>
        <p:txBody>
          <a:bodyPr/>
          <a:lstStyle>
            <a:lvl1pPr>
              <a:defRPr lang="en-US" sz="3200" kern="1200" dirty="0">
                <a:solidFill>
                  <a:schemeClr val="bg2"/>
                </a:solidFill>
                <a:latin typeface="+mn-lt"/>
                <a:ea typeface="Montserrat Medium"/>
                <a:cs typeface="Montserrat Medium"/>
              </a:defRPr>
            </a:lvl1pPr>
            <a:lvl2pPr>
              <a:defRPr sz="3200">
                <a:solidFill>
                  <a:schemeClr val="bg2"/>
                </a:solidFill>
              </a:defRPr>
            </a:lvl2pPr>
            <a:lvl3pPr>
              <a:defRPr sz="2800">
                <a:solidFill>
                  <a:schemeClr val="bg2"/>
                </a:solidFill>
              </a:defRPr>
            </a:lvl3pPr>
            <a:lvl4pPr>
              <a:defRPr sz="2400">
                <a:solidFill>
                  <a:schemeClr val="bg2"/>
                </a:solidFill>
              </a:defRPr>
            </a:lvl4pPr>
            <a:lvl5pPr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9BCB34-5C83-6FC5-CEB7-AA2F42655C46}"/>
              </a:ext>
            </a:extLst>
          </p:cNvPr>
          <p:cNvCxnSpPr>
            <a:cxnSpLocks/>
          </p:cNvCxnSpPr>
          <p:nvPr userDrawn="1"/>
        </p:nvCxnSpPr>
        <p:spPr>
          <a:xfrm>
            <a:off x="2171700" y="1790700"/>
            <a:ext cx="6819900" cy="0"/>
          </a:xfrm>
          <a:prstGeom prst="line">
            <a:avLst/>
          </a:prstGeom>
          <a:ln w="76200">
            <a:solidFill>
              <a:srgbClr val="E83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00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02870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lang="en-US" sz="4400" b="0" kern="1200" dirty="0">
                <a:solidFill>
                  <a:schemeClr val="bg2"/>
                </a:solidFill>
                <a:latin typeface="+mj-lt"/>
                <a:ea typeface="Montserrat Medium"/>
                <a:cs typeface="Montserrat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9BCB34-5C83-6FC5-CEB7-AA2F42655C46}"/>
              </a:ext>
            </a:extLst>
          </p:cNvPr>
          <p:cNvCxnSpPr>
            <a:cxnSpLocks/>
          </p:cNvCxnSpPr>
          <p:nvPr userDrawn="1"/>
        </p:nvCxnSpPr>
        <p:spPr>
          <a:xfrm>
            <a:off x="2171700" y="1790700"/>
            <a:ext cx="6819900" cy="0"/>
          </a:xfrm>
          <a:prstGeom prst="line">
            <a:avLst/>
          </a:prstGeom>
          <a:ln w="76200">
            <a:solidFill>
              <a:srgbClr val="E83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107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581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BBB7C35-1D5D-086E-7692-B06E3155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02870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lang="en-US" sz="4400" b="0" kern="1200" dirty="0">
                <a:solidFill>
                  <a:schemeClr val="bg2"/>
                </a:solidFill>
                <a:latin typeface="+mj-lt"/>
                <a:ea typeface="Montserrat Medium"/>
                <a:cs typeface="Montserrat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D2F405-19F2-40B4-2060-FA53319D307C}"/>
              </a:ext>
            </a:extLst>
          </p:cNvPr>
          <p:cNvCxnSpPr>
            <a:cxnSpLocks/>
          </p:cNvCxnSpPr>
          <p:nvPr userDrawn="1"/>
        </p:nvCxnSpPr>
        <p:spPr>
          <a:xfrm>
            <a:off x="2171700" y="1790700"/>
            <a:ext cx="6819900" cy="0"/>
          </a:xfrm>
          <a:prstGeom prst="line">
            <a:avLst/>
          </a:prstGeom>
          <a:ln w="76200">
            <a:solidFill>
              <a:srgbClr val="E83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1E7C3D0-7FFE-6B16-0DAA-ABB6BB25E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2281052"/>
            <a:ext cx="6019800" cy="7581899"/>
          </a:xfrm>
          <a:prstGeom prst="rect">
            <a:avLst/>
          </a:prstGeom>
        </p:spPr>
        <p:txBody>
          <a:bodyPr/>
          <a:lstStyle>
            <a:lvl1pPr>
              <a:defRPr lang="en-US" sz="3200" kern="1200" dirty="0">
                <a:solidFill>
                  <a:schemeClr val="bg2"/>
                </a:solidFill>
                <a:latin typeface="+mn-lt"/>
                <a:ea typeface="Montserrat Medium"/>
                <a:cs typeface="Montserrat Medium"/>
              </a:defRPr>
            </a:lvl1pPr>
            <a:lvl2pPr>
              <a:defRPr sz="3200">
                <a:solidFill>
                  <a:schemeClr val="bg2"/>
                </a:solidFill>
              </a:defRPr>
            </a:lvl2pPr>
            <a:lvl3pPr>
              <a:defRPr sz="2800">
                <a:solidFill>
                  <a:schemeClr val="bg2"/>
                </a:solidFill>
              </a:defRPr>
            </a:lvl3pPr>
            <a:lvl4pPr>
              <a:defRPr sz="2400">
                <a:solidFill>
                  <a:schemeClr val="bg2"/>
                </a:solidFill>
              </a:defRPr>
            </a:lvl4pPr>
            <a:lvl5pPr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42C8C3B-03E7-CFB6-995A-FCE964C210C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53400" y="2268352"/>
            <a:ext cx="6019800" cy="7581899"/>
          </a:xfrm>
          <a:prstGeom prst="rect">
            <a:avLst/>
          </a:prstGeom>
        </p:spPr>
        <p:txBody>
          <a:bodyPr/>
          <a:lstStyle>
            <a:lvl1pPr>
              <a:defRPr lang="en-US" sz="3200" kern="1200" dirty="0">
                <a:solidFill>
                  <a:schemeClr val="bg2"/>
                </a:solidFill>
                <a:latin typeface="+mn-lt"/>
                <a:ea typeface="Montserrat Medium"/>
                <a:cs typeface="Montserrat Medium"/>
              </a:defRPr>
            </a:lvl1pPr>
            <a:lvl2pPr>
              <a:defRPr sz="3200">
                <a:solidFill>
                  <a:schemeClr val="bg2"/>
                </a:solidFill>
              </a:defRPr>
            </a:lvl2pPr>
            <a:lvl3pPr>
              <a:defRPr sz="2800">
                <a:solidFill>
                  <a:schemeClr val="bg2"/>
                </a:solidFill>
              </a:defRPr>
            </a:lvl3pPr>
            <a:lvl4pPr>
              <a:defRPr sz="2400">
                <a:solidFill>
                  <a:schemeClr val="bg2"/>
                </a:solidFill>
              </a:defRPr>
            </a:lvl4pPr>
            <a:lvl5pPr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282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D544BD1-2AA5-8655-672F-A5591F85C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0" y="3788529"/>
            <a:ext cx="13944600" cy="1470025"/>
          </a:xfrm>
          <a:prstGeom prst="rect">
            <a:avLst/>
          </a:prstGeom>
        </p:spPr>
        <p:txBody>
          <a:bodyPr/>
          <a:lstStyle>
            <a:lvl1pPr algn="l">
              <a:defRPr lang="en-US" sz="8800" kern="1200" dirty="0">
                <a:solidFill>
                  <a:schemeClr val="bg2"/>
                </a:solidFill>
                <a:latin typeface="+mj-lt"/>
                <a:ea typeface="Montserrat Ultra-Bold"/>
                <a:cs typeface="Montserrat Ultra-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8E2F299D-E7A2-A4E4-6DAD-E50A4A286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400" y="5372100"/>
            <a:ext cx="139446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4900" kern="1200" dirty="0">
                <a:solidFill>
                  <a:srgbClr val="103C92"/>
                </a:solidFill>
                <a:latin typeface="+mj-lt"/>
                <a:ea typeface="Montserrat Ultra-Bold"/>
                <a:cs typeface="Montserrat Ultra-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1027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D544BD1-2AA5-8655-672F-A5591F85C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0" y="3788529"/>
            <a:ext cx="13944600" cy="1470025"/>
          </a:xfrm>
          <a:prstGeom prst="rect">
            <a:avLst/>
          </a:prstGeom>
        </p:spPr>
        <p:txBody>
          <a:bodyPr/>
          <a:lstStyle>
            <a:lvl1pPr algn="l">
              <a:defRPr lang="en-US" sz="8800" kern="1200" dirty="0">
                <a:solidFill>
                  <a:schemeClr val="bg2"/>
                </a:solidFill>
                <a:latin typeface="+mj-lt"/>
                <a:ea typeface="Montserrat Ultra-Bold"/>
                <a:cs typeface="Montserrat Ultra-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8E2F299D-E7A2-A4E4-6DAD-E50A4A286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400" y="5372100"/>
            <a:ext cx="139446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4900" kern="1200" dirty="0">
                <a:solidFill>
                  <a:srgbClr val="103C92"/>
                </a:solidFill>
                <a:latin typeface="+mj-lt"/>
                <a:ea typeface="Montserrat Ultra-Bold"/>
                <a:cs typeface="Montserrat Ultra-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BADB2F7-8AF4-AA30-E9F5-64757BEDD4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38400" y="7238246"/>
            <a:ext cx="45720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Date and Time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281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02870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lang="en-US" sz="4400" b="0" kern="1200" dirty="0">
                <a:solidFill>
                  <a:schemeClr val="bg2"/>
                </a:solidFill>
                <a:latin typeface="+mj-lt"/>
                <a:ea typeface="Montserrat Medium"/>
                <a:cs typeface="Montserrat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281052"/>
            <a:ext cx="15697200" cy="7581899"/>
          </a:xfrm>
          <a:prstGeom prst="rect">
            <a:avLst/>
          </a:prstGeom>
        </p:spPr>
        <p:txBody>
          <a:bodyPr/>
          <a:lstStyle>
            <a:lvl1pPr>
              <a:defRPr lang="en-US" sz="3200" kern="1200" dirty="0">
                <a:solidFill>
                  <a:schemeClr val="bg2"/>
                </a:solidFill>
                <a:latin typeface="+mn-lt"/>
                <a:ea typeface="Montserrat Medium"/>
                <a:cs typeface="Montserrat Medium"/>
              </a:defRPr>
            </a:lvl1pPr>
            <a:lvl2pPr>
              <a:defRPr sz="3200">
                <a:solidFill>
                  <a:schemeClr val="bg2"/>
                </a:solidFill>
              </a:defRPr>
            </a:lvl2pPr>
            <a:lvl3pPr>
              <a:defRPr sz="2800">
                <a:solidFill>
                  <a:schemeClr val="bg2"/>
                </a:solidFill>
              </a:defRPr>
            </a:lvl3pPr>
            <a:lvl4pPr>
              <a:defRPr sz="2400">
                <a:solidFill>
                  <a:schemeClr val="bg2"/>
                </a:solidFill>
              </a:defRPr>
            </a:lvl4pPr>
            <a:lvl5pPr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9BCB34-5C83-6FC5-CEB7-AA2F42655C46}"/>
              </a:ext>
            </a:extLst>
          </p:cNvPr>
          <p:cNvCxnSpPr>
            <a:cxnSpLocks/>
          </p:cNvCxnSpPr>
          <p:nvPr userDrawn="1"/>
        </p:nvCxnSpPr>
        <p:spPr>
          <a:xfrm>
            <a:off x="2171700" y="1790700"/>
            <a:ext cx="6819900" cy="0"/>
          </a:xfrm>
          <a:prstGeom prst="line">
            <a:avLst/>
          </a:prstGeom>
          <a:ln w="76200">
            <a:solidFill>
              <a:srgbClr val="103C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895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02870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lang="en-US" sz="4400" b="0" kern="1200" dirty="0">
                <a:solidFill>
                  <a:schemeClr val="bg2"/>
                </a:solidFill>
                <a:latin typeface="+mj-lt"/>
                <a:ea typeface="Montserrat Medium"/>
                <a:cs typeface="Montserrat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9BCB34-5C83-6FC5-CEB7-AA2F42655C46}"/>
              </a:ext>
            </a:extLst>
          </p:cNvPr>
          <p:cNvCxnSpPr>
            <a:cxnSpLocks/>
          </p:cNvCxnSpPr>
          <p:nvPr userDrawn="1"/>
        </p:nvCxnSpPr>
        <p:spPr>
          <a:xfrm>
            <a:off x="2171700" y="1790700"/>
            <a:ext cx="6819900" cy="0"/>
          </a:xfrm>
          <a:prstGeom prst="line">
            <a:avLst/>
          </a:prstGeom>
          <a:ln w="76200">
            <a:solidFill>
              <a:srgbClr val="103C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74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811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BBB7C35-1D5D-086E-7692-B06E3155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02870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lang="en-US" sz="4400" b="0" kern="1200" dirty="0">
                <a:solidFill>
                  <a:schemeClr val="bg2"/>
                </a:solidFill>
                <a:latin typeface="+mj-lt"/>
                <a:ea typeface="Montserrat Medium"/>
                <a:cs typeface="Montserrat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D2F405-19F2-40B4-2060-FA53319D307C}"/>
              </a:ext>
            </a:extLst>
          </p:cNvPr>
          <p:cNvCxnSpPr>
            <a:cxnSpLocks/>
          </p:cNvCxnSpPr>
          <p:nvPr userDrawn="1"/>
        </p:nvCxnSpPr>
        <p:spPr>
          <a:xfrm>
            <a:off x="2171700" y="1790700"/>
            <a:ext cx="6819900" cy="0"/>
          </a:xfrm>
          <a:prstGeom prst="line">
            <a:avLst/>
          </a:prstGeom>
          <a:ln w="76200">
            <a:solidFill>
              <a:srgbClr val="103C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1E7C3D0-7FFE-6B16-0DAA-ABB6BB25E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2281052"/>
            <a:ext cx="6019800" cy="7581899"/>
          </a:xfrm>
          <a:prstGeom prst="rect">
            <a:avLst/>
          </a:prstGeom>
        </p:spPr>
        <p:txBody>
          <a:bodyPr/>
          <a:lstStyle>
            <a:lvl1pPr>
              <a:defRPr lang="en-US" sz="3200" kern="1200" dirty="0">
                <a:solidFill>
                  <a:schemeClr val="bg2"/>
                </a:solidFill>
                <a:latin typeface="+mn-lt"/>
                <a:ea typeface="Montserrat Medium"/>
                <a:cs typeface="Montserrat Medium"/>
              </a:defRPr>
            </a:lvl1pPr>
            <a:lvl2pPr>
              <a:defRPr sz="3200">
                <a:solidFill>
                  <a:schemeClr val="bg2"/>
                </a:solidFill>
              </a:defRPr>
            </a:lvl2pPr>
            <a:lvl3pPr>
              <a:defRPr sz="2800">
                <a:solidFill>
                  <a:schemeClr val="bg2"/>
                </a:solidFill>
              </a:defRPr>
            </a:lvl3pPr>
            <a:lvl4pPr>
              <a:defRPr sz="2400">
                <a:solidFill>
                  <a:schemeClr val="bg2"/>
                </a:solidFill>
              </a:defRPr>
            </a:lvl4pPr>
            <a:lvl5pPr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42C8C3B-03E7-CFB6-995A-FCE964C210C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53400" y="2268352"/>
            <a:ext cx="6019800" cy="7581899"/>
          </a:xfrm>
          <a:prstGeom prst="rect">
            <a:avLst/>
          </a:prstGeom>
        </p:spPr>
        <p:txBody>
          <a:bodyPr/>
          <a:lstStyle>
            <a:lvl1pPr>
              <a:defRPr lang="en-US" sz="3200" kern="1200" dirty="0">
                <a:solidFill>
                  <a:schemeClr val="bg2"/>
                </a:solidFill>
                <a:latin typeface="+mn-lt"/>
                <a:ea typeface="Montserrat Medium"/>
                <a:cs typeface="Montserrat Medium"/>
              </a:defRPr>
            </a:lvl1pPr>
            <a:lvl2pPr>
              <a:defRPr sz="3200">
                <a:solidFill>
                  <a:schemeClr val="bg2"/>
                </a:solidFill>
              </a:defRPr>
            </a:lvl2pPr>
            <a:lvl3pPr>
              <a:defRPr sz="2800">
                <a:solidFill>
                  <a:schemeClr val="bg2"/>
                </a:solidFill>
              </a:defRPr>
            </a:lvl3pPr>
            <a:lvl4pPr>
              <a:defRPr sz="2400">
                <a:solidFill>
                  <a:schemeClr val="bg2"/>
                </a:solidFill>
              </a:defRPr>
            </a:lvl4pPr>
            <a:lvl5pPr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493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D544BD1-2AA5-8655-672F-A5591F85C4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38400" y="3788529"/>
            <a:ext cx="13944600" cy="1470025"/>
          </a:xfrm>
          <a:prstGeom prst="rect">
            <a:avLst/>
          </a:prstGeom>
        </p:spPr>
        <p:txBody>
          <a:bodyPr/>
          <a:lstStyle>
            <a:lvl1pPr algn="l">
              <a:defRPr lang="en-US" sz="8800" kern="1200" dirty="0">
                <a:solidFill>
                  <a:srgbClr val="214294"/>
                </a:solidFill>
                <a:latin typeface="+mj-lt"/>
                <a:ea typeface="Montserrat Ultra-Bold"/>
                <a:cs typeface="Montserrat Ultra-Bold"/>
              </a:defRPr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8E2F299D-E7A2-A4E4-6DAD-E50A4A2862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38400" y="5372100"/>
            <a:ext cx="139446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4900" kern="1200" dirty="0">
                <a:solidFill>
                  <a:srgbClr val="E83B3B"/>
                </a:solidFill>
                <a:latin typeface="+mj-lt"/>
                <a:ea typeface="Montserrat Ultra-Bold"/>
                <a:cs typeface="Montserrat Ultra-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 of Presenter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1863B-AB22-8B05-8D27-0B65B571A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38400" y="7238246"/>
            <a:ext cx="45720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103C92"/>
                </a:solidFill>
              </a:defRPr>
            </a:lvl1pPr>
          </a:lstStyle>
          <a:p>
            <a:pPr lvl="0"/>
            <a:r>
              <a:rPr lang="en-US"/>
              <a:t>Date and Time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671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02870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lang="en-US" sz="4400" b="0" kern="1200" dirty="0">
                <a:solidFill>
                  <a:srgbClr val="103C92"/>
                </a:solidFill>
                <a:latin typeface="+mj-lt"/>
                <a:ea typeface="Montserrat Medium"/>
                <a:cs typeface="Montserrat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281052"/>
            <a:ext cx="15697200" cy="7581899"/>
          </a:xfrm>
          <a:prstGeom prst="rect">
            <a:avLst/>
          </a:prstGeom>
        </p:spPr>
        <p:txBody>
          <a:bodyPr/>
          <a:lstStyle>
            <a:lvl1pPr>
              <a:defRPr lang="en-US" sz="3200" kern="1200" dirty="0">
                <a:solidFill>
                  <a:srgbClr val="103C92"/>
                </a:solidFill>
                <a:latin typeface="+mn-lt"/>
                <a:ea typeface="Montserrat Medium"/>
                <a:cs typeface="Montserrat Medium"/>
              </a:defRPr>
            </a:lvl1pPr>
            <a:lvl2pPr>
              <a:defRPr sz="3200">
                <a:solidFill>
                  <a:srgbClr val="103C92"/>
                </a:solidFill>
              </a:defRPr>
            </a:lvl2pPr>
            <a:lvl3pPr>
              <a:defRPr sz="2800">
                <a:solidFill>
                  <a:srgbClr val="103C92"/>
                </a:solidFill>
              </a:defRPr>
            </a:lvl3pPr>
            <a:lvl4pPr>
              <a:defRPr sz="2400">
                <a:solidFill>
                  <a:srgbClr val="103C92"/>
                </a:solidFill>
              </a:defRPr>
            </a:lvl4pPr>
            <a:lvl5pPr>
              <a:defRPr sz="2400">
                <a:solidFill>
                  <a:srgbClr val="103C9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9BCB34-5C83-6FC5-CEB7-AA2F42655C46}"/>
              </a:ext>
            </a:extLst>
          </p:cNvPr>
          <p:cNvCxnSpPr>
            <a:cxnSpLocks/>
          </p:cNvCxnSpPr>
          <p:nvPr userDrawn="1"/>
        </p:nvCxnSpPr>
        <p:spPr>
          <a:xfrm>
            <a:off x="2171700" y="1790700"/>
            <a:ext cx="6819900" cy="0"/>
          </a:xfrm>
          <a:prstGeom prst="line">
            <a:avLst/>
          </a:prstGeom>
          <a:ln w="76200">
            <a:solidFill>
              <a:srgbClr val="E83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24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02870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lang="en-US" sz="4400" b="0" kern="1200" dirty="0">
                <a:solidFill>
                  <a:srgbClr val="103C92"/>
                </a:solidFill>
                <a:latin typeface="+mj-lt"/>
                <a:ea typeface="Montserrat Medium"/>
                <a:cs typeface="Montserrat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9BCB34-5C83-6FC5-CEB7-AA2F42655C46}"/>
              </a:ext>
            </a:extLst>
          </p:cNvPr>
          <p:cNvCxnSpPr>
            <a:cxnSpLocks/>
          </p:cNvCxnSpPr>
          <p:nvPr userDrawn="1"/>
        </p:nvCxnSpPr>
        <p:spPr>
          <a:xfrm>
            <a:off x="2171700" y="1790700"/>
            <a:ext cx="68199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26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92DF8B-52AE-73B7-FB82-465AF4A9F9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58550" y="0"/>
            <a:ext cx="7016750" cy="10286996"/>
          </a:xfrm>
          <a:custGeom>
            <a:avLst/>
            <a:gdLst>
              <a:gd name="connsiteX0" fmla="*/ 2343150 w 7016750"/>
              <a:gd name="connsiteY0" fmla="*/ 0 h 10286996"/>
              <a:gd name="connsiteX1" fmla="*/ 7016750 w 7016750"/>
              <a:gd name="connsiteY1" fmla="*/ 0 h 10286996"/>
              <a:gd name="connsiteX2" fmla="*/ 7016750 w 7016750"/>
              <a:gd name="connsiteY2" fmla="*/ 2164083 h 10286996"/>
              <a:gd name="connsiteX3" fmla="*/ 6997700 w 7016750"/>
              <a:gd name="connsiteY3" fmla="*/ 5410198 h 10286996"/>
              <a:gd name="connsiteX4" fmla="*/ 7016750 w 7016750"/>
              <a:gd name="connsiteY4" fmla="*/ 8336274 h 10286996"/>
              <a:gd name="connsiteX5" fmla="*/ 7016750 w 7016750"/>
              <a:gd name="connsiteY5" fmla="*/ 10286996 h 10286996"/>
              <a:gd name="connsiteX6" fmla="*/ 2343150 w 7016750"/>
              <a:gd name="connsiteY6" fmla="*/ 10286996 h 10286996"/>
              <a:gd name="connsiteX7" fmla="*/ 0 w 7016750"/>
              <a:gd name="connsiteY7" fmla="*/ 5143498 h 1028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16750" h="10286996">
                <a:moveTo>
                  <a:pt x="2343150" y="0"/>
                </a:moveTo>
                <a:lnTo>
                  <a:pt x="7016750" y="0"/>
                </a:lnTo>
                <a:lnTo>
                  <a:pt x="7016750" y="2164083"/>
                </a:lnTo>
                <a:lnTo>
                  <a:pt x="6997700" y="5410198"/>
                </a:lnTo>
                <a:lnTo>
                  <a:pt x="7016750" y="8336274"/>
                </a:lnTo>
                <a:lnTo>
                  <a:pt x="7016750" y="10286996"/>
                </a:lnTo>
                <a:lnTo>
                  <a:pt x="2343150" y="10286996"/>
                </a:lnTo>
                <a:lnTo>
                  <a:pt x="0" y="51434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02870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lang="en-US" sz="4400" b="0" kern="1200" dirty="0">
                <a:solidFill>
                  <a:srgbClr val="103C92"/>
                </a:solidFill>
                <a:latin typeface="+mj-lt"/>
                <a:ea typeface="Montserrat Medium"/>
                <a:cs typeface="Montserrat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9BCB34-5C83-6FC5-CEB7-AA2F42655C46}"/>
              </a:ext>
            </a:extLst>
          </p:cNvPr>
          <p:cNvCxnSpPr>
            <a:cxnSpLocks/>
          </p:cNvCxnSpPr>
          <p:nvPr userDrawn="1"/>
        </p:nvCxnSpPr>
        <p:spPr>
          <a:xfrm>
            <a:off x="2171700" y="1790700"/>
            <a:ext cx="68199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684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775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BBB7C35-1D5D-086E-7692-B06E3155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02870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lang="en-US" sz="4400" b="0" kern="1200" dirty="0">
                <a:solidFill>
                  <a:srgbClr val="103C92"/>
                </a:solidFill>
                <a:latin typeface="+mj-lt"/>
                <a:ea typeface="Montserrat Medium"/>
                <a:cs typeface="Montserrat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D2F405-19F2-40B4-2060-FA53319D307C}"/>
              </a:ext>
            </a:extLst>
          </p:cNvPr>
          <p:cNvCxnSpPr>
            <a:cxnSpLocks/>
          </p:cNvCxnSpPr>
          <p:nvPr userDrawn="1"/>
        </p:nvCxnSpPr>
        <p:spPr>
          <a:xfrm>
            <a:off x="2171700" y="1790700"/>
            <a:ext cx="6819900" cy="0"/>
          </a:xfrm>
          <a:prstGeom prst="line">
            <a:avLst/>
          </a:prstGeom>
          <a:ln w="76200">
            <a:solidFill>
              <a:srgbClr val="E83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1E7C3D0-7FFE-6B16-0DAA-ABB6BB25E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2281052"/>
            <a:ext cx="6019800" cy="7581899"/>
          </a:xfrm>
          <a:prstGeom prst="rect">
            <a:avLst/>
          </a:prstGeom>
        </p:spPr>
        <p:txBody>
          <a:bodyPr/>
          <a:lstStyle>
            <a:lvl1pPr>
              <a:defRPr lang="en-US" sz="3200" kern="1200" dirty="0">
                <a:solidFill>
                  <a:srgbClr val="103C92"/>
                </a:solidFill>
                <a:latin typeface="+mn-lt"/>
                <a:ea typeface="Montserrat Medium"/>
                <a:cs typeface="Montserrat Medium"/>
              </a:defRPr>
            </a:lvl1pPr>
            <a:lvl2pPr>
              <a:defRPr sz="3200">
                <a:solidFill>
                  <a:srgbClr val="103C92"/>
                </a:solidFill>
              </a:defRPr>
            </a:lvl2pPr>
            <a:lvl3pPr>
              <a:defRPr sz="2800">
                <a:solidFill>
                  <a:srgbClr val="103C92"/>
                </a:solidFill>
              </a:defRPr>
            </a:lvl3pPr>
            <a:lvl4pPr>
              <a:defRPr sz="2400">
                <a:solidFill>
                  <a:srgbClr val="103C92"/>
                </a:solidFill>
              </a:defRPr>
            </a:lvl4pPr>
            <a:lvl5pPr>
              <a:defRPr sz="2400">
                <a:solidFill>
                  <a:srgbClr val="103C9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42C8C3B-03E7-CFB6-995A-FCE964C210C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53400" y="2268352"/>
            <a:ext cx="6019800" cy="7581899"/>
          </a:xfrm>
          <a:prstGeom prst="rect">
            <a:avLst/>
          </a:prstGeom>
        </p:spPr>
        <p:txBody>
          <a:bodyPr/>
          <a:lstStyle>
            <a:lvl1pPr>
              <a:defRPr lang="en-US" sz="3200" kern="1200" dirty="0">
                <a:solidFill>
                  <a:srgbClr val="103C92"/>
                </a:solidFill>
                <a:latin typeface="+mn-lt"/>
                <a:ea typeface="Montserrat Medium"/>
                <a:cs typeface="Montserrat Medium"/>
              </a:defRPr>
            </a:lvl1pPr>
            <a:lvl2pPr>
              <a:defRPr sz="3200">
                <a:solidFill>
                  <a:srgbClr val="103C92"/>
                </a:solidFill>
              </a:defRPr>
            </a:lvl2pPr>
            <a:lvl3pPr>
              <a:defRPr sz="2800">
                <a:solidFill>
                  <a:srgbClr val="103C92"/>
                </a:solidFill>
              </a:defRPr>
            </a:lvl3pPr>
            <a:lvl4pPr>
              <a:defRPr sz="2400">
                <a:solidFill>
                  <a:srgbClr val="103C92"/>
                </a:solidFill>
              </a:defRPr>
            </a:lvl4pPr>
            <a:lvl5pPr>
              <a:defRPr sz="2400">
                <a:solidFill>
                  <a:srgbClr val="103C9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062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D544BD1-2AA5-8655-672F-A5591F85C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0" y="3788529"/>
            <a:ext cx="13944600" cy="1470025"/>
          </a:xfrm>
          <a:prstGeom prst="rect">
            <a:avLst/>
          </a:prstGeom>
        </p:spPr>
        <p:txBody>
          <a:bodyPr/>
          <a:lstStyle>
            <a:lvl1pPr algn="l">
              <a:defRPr lang="en-US" sz="8800" kern="1200" dirty="0">
                <a:solidFill>
                  <a:schemeClr val="bg2"/>
                </a:solidFill>
                <a:latin typeface="+mj-lt"/>
                <a:ea typeface="Montserrat Ultra-Bold"/>
                <a:cs typeface="Montserrat Ultra-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8E2F299D-E7A2-A4E4-6DAD-E50A4A286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400" y="5372100"/>
            <a:ext cx="139446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4900" kern="1200" dirty="0">
                <a:solidFill>
                  <a:schemeClr val="bg2"/>
                </a:solidFill>
                <a:latin typeface="+mj-lt"/>
                <a:ea typeface="Montserrat Ultra-Bold"/>
                <a:cs typeface="Montserrat Ultra-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15418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D544BD1-2AA5-8655-672F-A5591F85C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0" y="3788529"/>
            <a:ext cx="13944600" cy="1470025"/>
          </a:xfrm>
          <a:prstGeom prst="rect">
            <a:avLst/>
          </a:prstGeom>
        </p:spPr>
        <p:txBody>
          <a:bodyPr/>
          <a:lstStyle>
            <a:lvl1pPr algn="l">
              <a:defRPr lang="en-US" sz="8800" kern="1200" dirty="0">
                <a:solidFill>
                  <a:schemeClr val="bg2"/>
                </a:solidFill>
                <a:latin typeface="+mj-lt"/>
                <a:ea typeface="Montserrat Ultra-Bold"/>
                <a:cs typeface="Montserrat Ultra-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8E2F299D-E7A2-A4E4-6DAD-E50A4A286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400" y="5372100"/>
            <a:ext cx="139446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4900" kern="1200" dirty="0">
                <a:solidFill>
                  <a:schemeClr val="bg2"/>
                </a:solidFill>
                <a:latin typeface="+mj-lt"/>
                <a:ea typeface="Montserrat Ultra-Bold"/>
                <a:cs typeface="Montserrat Ultra-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B8C7478-4DD8-5894-E20E-3530AC72E5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38400" y="7238246"/>
            <a:ext cx="45720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Date and Time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83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9">
            <a:extLst>
              <a:ext uri="{FF2B5EF4-FFF2-40B4-BE49-F238E27FC236}">
                <a16:creationId xmlns:a16="http://schemas.microsoft.com/office/drawing/2014/main" id="{099AA1F0-1F81-6504-51A7-26B13E91D9AE}"/>
              </a:ext>
            </a:extLst>
          </p:cNvPr>
          <p:cNvSpPr/>
          <p:nvPr userDrawn="1"/>
        </p:nvSpPr>
        <p:spPr>
          <a:xfrm>
            <a:off x="15273979" y="656445"/>
            <a:ext cx="2556822" cy="1134255"/>
          </a:xfrm>
          <a:custGeom>
            <a:avLst/>
            <a:gdLst/>
            <a:ahLst/>
            <a:cxnLst/>
            <a:rect l="l" t="t" r="r" b="b"/>
            <a:pathLst>
              <a:path w="2856855" h="1267355">
                <a:moveTo>
                  <a:pt x="0" y="0"/>
                </a:moveTo>
                <a:lnTo>
                  <a:pt x="2856855" y="0"/>
                </a:lnTo>
                <a:lnTo>
                  <a:pt x="2856855" y="1267356"/>
                </a:lnTo>
                <a:lnTo>
                  <a:pt x="0" y="126735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9267B1DD-D69F-976E-838C-0CFB34AA29CA}"/>
              </a:ext>
            </a:extLst>
          </p:cNvPr>
          <p:cNvSpPr txBox="1"/>
          <p:nvPr userDrawn="1"/>
        </p:nvSpPr>
        <p:spPr>
          <a:xfrm rot="16200000">
            <a:off x="59741" y="8575536"/>
            <a:ext cx="2154277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b="1">
                <a:solidFill>
                  <a:srgbClr val="E83B3B"/>
                </a:solidFill>
                <a:ea typeface="Montserrat Medium"/>
                <a:cs typeface="Montserrat Medium"/>
                <a:sym typeface="Montserrat Medium"/>
              </a:rPr>
              <a:t>slcc.co.uk</a:t>
            </a:r>
          </a:p>
        </p:txBody>
      </p:sp>
      <p:grpSp>
        <p:nvGrpSpPr>
          <p:cNvPr id="29" name="Group 2">
            <a:extLst>
              <a:ext uri="{FF2B5EF4-FFF2-40B4-BE49-F238E27FC236}">
                <a16:creationId xmlns:a16="http://schemas.microsoft.com/office/drawing/2014/main" id="{7029CEB9-CCC6-C4CC-63EB-944C946D81F3}"/>
              </a:ext>
            </a:extLst>
          </p:cNvPr>
          <p:cNvGrpSpPr/>
          <p:nvPr userDrawn="1"/>
        </p:nvGrpSpPr>
        <p:grpSpPr>
          <a:xfrm>
            <a:off x="1136879" y="163034"/>
            <a:ext cx="146737" cy="8172000"/>
            <a:chOff x="0" y="0"/>
            <a:chExt cx="60054" cy="1813378"/>
          </a:xfrm>
          <a:solidFill>
            <a:srgbClr val="103C92"/>
          </a:solidFill>
        </p:grpSpPr>
        <p:sp>
          <p:nvSpPr>
            <p:cNvPr id="30" name="Freeform 3">
              <a:extLst>
                <a:ext uri="{FF2B5EF4-FFF2-40B4-BE49-F238E27FC236}">
                  <a16:creationId xmlns:a16="http://schemas.microsoft.com/office/drawing/2014/main" id="{CFCF6737-7190-5174-4B28-83A1BE62C649}"/>
                </a:ext>
              </a:extLst>
            </p:cNvPr>
            <p:cNvSpPr/>
            <p:nvPr/>
          </p:nvSpPr>
          <p:spPr>
            <a:xfrm>
              <a:off x="0" y="0"/>
              <a:ext cx="60054" cy="1813378"/>
            </a:xfrm>
            <a:custGeom>
              <a:avLst/>
              <a:gdLst/>
              <a:ahLst/>
              <a:cxnLst/>
              <a:rect l="l" t="t" r="r" b="b"/>
              <a:pathLst>
                <a:path w="60054" h="1813378">
                  <a:moveTo>
                    <a:pt x="0" y="0"/>
                  </a:moveTo>
                  <a:lnTo>
                    <a:pt x="60054" y="0"/>
                  </a:lnTo>
                  <a:lnTo>
                    <a:pt x="60054" y="1813378"/>
                  </a:lnTo>
                  <a:lnTo>
                    <a:pt x="0" y="181337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>
                <a:solidFill>
                  <a:srgbClr val="103C92"/>
                </a:solidFill>
              </a:endParaRP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D32061F5-8A1B-5938-4DE5-7792E3D50500}"/>
                </a:ext>
              </a:extLst>
            </p:cNvPr>
            <p:cNvSpPr txBox="1"/>
            <p:nvPr/>
          </p:nvSpPr>
          <p:spPr>
            <a:xfrm>
              <a:off x="0" y="-38100"/>
              <a:ext cx="60054" cy="185147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srgbClr val="103C9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266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  <p:sldLayoutId id="2147483662" r:id="rId3"/>
    <p:sldLayoutId id="2147483672" r:id="rId4"/>
    <p:sldLayoutId id="2147483685" r:id="rId5"/>
    <p:sldLayoutId id="2147483667" r:id="rId6"/>
    <p:sldLayoutId id="214748366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03C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9">
            <a:extLst>
              <a:ext uri="{FF2B5EF4-FFF2-40B4-BE49-F238E27FC236}">
                <a16:creationId xmlns:a16="http://schemas.microsoft.com/office/drawing/2014/main" id="{9267B1DD-D69F-976E-838C-0CFB34AA29CA}"/>
              </a:ext>
            </a:extLst>
          </p:cNvPr>
          <p:cNvSpPr txBox="1"/>
          <p:nvPr userDrawn="1"/>
        </p:nvSpPr>
        <p:spPr>
          <a:xfrm rot="16200000">
            <a:off x="59741" y="8575536"/>
            <a:ext cx="2154277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b="1">
                <a:solidFill>
                  <a:schemeClr val="bg1"/>
                </a:solidFill>
                <a:ea typeface="Montserrat Medium"/>
                <a:cs typeface="Montserrat Medium"/>
                <a:sym typeface="Montserrat Medium"/>
              </a:rPr>
              <a:t>slcc.co.uk</a:t>
            </a:r>
          </a:p>
        </p:txBody>
      </p:sp>
      <p:grpSp>
        <p:nvGrpSpPr>
          <p:cNvPr id="29" name="Group 2">
            <a:extLst>
              <a:ext uri="{FF2B5EF4-FFF2-40B4-BE49-F238E27FC236}">
                <a16:creationId xmlns:a16="http://schemas.microsoft.com/office/drawing/2014/main" id="{7029CEB9-CCC6-C4CC-63EB-944C946D81F3}"/>
              </a:ext>
            </a:extLst>
          </p:cNvPr>
          <p:cNvGrpSpPr/>
          <p:nvPr userDrawn="1"/>
        </p:nvGrpSpPr>
        <p:grpSpPr>
          <a:xfrm>
            <a:off x="1136880" y="171900"/>
            <a:ext cx="146737" cy="8172000"/>
            <a:chOff x="0" y="0"/>
            <a:chExt cx="60054" cy="1813378"/>
          </a:xfrm>
          <a:solidFill>
            <a:srgbClr val="E83B3B"/>
          </a:solidFill>
        </p:grpSpPr>
        <p:sp>
          <p:nvSpPr>
            <p:cNvPr id="30" name="Freeform 3">
              <a:extLst>
                <a:ext uri="{FF2B5EF4-FFF2-40B4-BE49-F238E27FC236}">
                  <a16:creationId xmlns:a16="http://schemas.microsoft.com/office/drawing/2014/main" id="{CFCF6737-7190-5174-4B28-83A1BE62C649}"/>
                </a:ext>
              </a:extLst>
            </p:cNvPr>
            <p:cNvSpPr/>
            <p:nvPr/>
          </p:nvSpPr>
          <p:spPr>
            <a:xfrm>
              <a:off x="0" y="0"/>
              <a:ext cx="60054" cy="1813378"/>
            </a:xfrm>
            <a:custGeom>
              <a:avLst/>
              <a:gdLst/>
              <a:ahLst/>
              <a:cxnLst/>
              <a:rect l="l" t="t" r="r" b="b"/>
              <a:pathLst>
                <a:path w="60054" h="1813378">
                  <a:moveTo>
                    <a:pt x="0" y="0"/>
                  </a:moveTo>
                  <a:lnTo>
                    <a:pt x="60054" y="0"/>
                  </a:lnTo>
                  <a:lnTo>
                    <a:pt x="60054" y="1813378"/>
                  </a:lnTo>
                  <a:lnTo>
                    <a:pt x="0" y="181337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>
                <a:solidFill>
                  <a:srgbClr val="103C92"/>
                </a:solidFill>
              </a:endParaRP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D32061F5-8A1B-5938-4DE5-7792E3D50500}"/>
                </a:ext>
              </a:extLst>
            </p:cNvPr>
            <p:cNvSpPr txBox="1"/>
            <p:nvPr/>
          </p:nvSpPr>
          <p:spPr>
            <a:xfrm>
              <a:off x="0" y="-38100"/>
              <a:ext cx="60054" cy="185147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srgbClr val="103C92"/>
                </a:solidFill>
              </a:endParaRPr>
            </a:p>
          </p:txBody>
        </p:sp>
      </p:grpSp>
      <p:sp>
        <p:nvSpPr>
          <p:cNvPr id="6" name="Freeform 13">
            <a:extLst>
              <a:ext uri="{FF2B5EF4-FFF2-40B4-BE49-F238E27FC236}">
                <a16:creationId xmlns:a16="http://schemas.microsoft.com/office/drawing/2014/main" id="{D3DA9BDE-DCCA-18D2-CD8C-117D0DFC75C5}"/>
              </a:ext>
            </a:extLst>
          </p:cNvPr>
          <p:cNvSpPr/>
          <p:nvPr userDrawn="1"/>
        </p:nvSpPr>
        <p:spPr>
          <a:xfrm>
            <a:off x="15273978" y="656445"/>
            <a:ext cx="2556823" cy="1134255"/>
          </a:xfrm>
          <a:custGeom>
            <a:avLst/>
            <a:gdLst/>
            <a:ahLst/>
            <a:cxnLst/>
            <a:rect l="l" t="t" r="r" b="b"/>
            <a:pathLst>
              <a:path w="2856855" h="1267355">
                <a:moveTo>
                  <a:pt x="0" y="0"/>
                </a:moveTo>
                <a:lnTo>
                  <a:pt x="2856855" y="0"/>
                </a:lnTo>
                <a:lnTo>
                  <a:pt x="2856855" y="1267356"/>
                </a:lnTo>
                <a:lnTo>
                  <a:pt x="0" y="126735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54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7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9">
            <a:extLst>
              <a:ext uri="{FF2B5EF4-FFF2-40B4-BE49-F238E27FC236}">
                <a16:creationId xmlns:a16="http://schemas.microsoft.com/office/drawing/2014/main" id="{9267B1DD-D69F-976E-838C-0CFB34AA29CA}"/>
              </a:ext>
            </a:extLst>
          </p:cNvPr>
          <p:cNvSpPr txBox="1"/>
          <p:nvPr userDrawn="1"/>
        </p:nvSpPr>
        <p:spPr>
          <a:xfrm rot="16200000">
            <a:off x="59741" y="8575536"/>
            <a:ext cx="2154277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b="1">
                <a:solidFill>
                  <a:schemeClr val="bg1"/>
                </a:solidFill>
                <a:ea typeface="Montserrat Medium"/>
                <a:cs typeface="Montserrat Medium"/>
                <a:sym typeface="Montserrat Medium"/>
              </a:rPr>
              <a:t>slcc.co.uk</a:t>
            </a:r>
          </a:p>
        </p:txBody>
      </p:sp>
      <p:grpSp>
        <p:nvGrpSpPr>
          <p:cNvPr id="29" name="Group 2">
            <a:extLst>
              <a:ext uri="{FF2B5EF4-FFF2-40B4-BE49-F238E27FC236}">
                <a16:creationId xmlns:a16="http://schemas.microsoft.com/office/drawing/2014/main" id="{7029CEB9-CCC6-C4CC-63EB-944C946D81F3}"/>
              </a:ext>
            </a:extLst>
          </p:cNvPr>
          <p:cNvGrpSpPr/>
          <p:nvPr userDrawn="1"/>
        </p:nvGrpSpPr>
        <p:grpSpPr>
          <a:xfrm>
            <a:off x="1136880" y="171900"/>
            <a:ext cx="146737" cy="8172000"/>
            <a:chOff x="0" y="0"/>
            <a:chExt cx="60054" cy="1813378"/>
          </a:xfrm>
          <a:solidFill>
            <a:srgbClr val="103C92"/>
          </a:solidFill>
        </p:grpSpPr>
        <p:sp>
          <p:nvSpPr>
            <p:cNvPr id="30" name="Freeform 3">
              <a:extLst>
                <a:ext uri="{FF2B5EF4-FFF2-40B4-BE49-F238E27FC236}">
                  <a16:creationId xmlns:a16="http://schemas.microsoft.com/office/drawing/2014/main" id="{CFCF6737-7190-5174-4B28-83A1BE62C649}"/>
                </a:ext>
              </a:extLst>
            </p:cNvPr>
            <p:cNvSpPr/>
            <p:nvPr/>
          </p:nvSpPr>
          <p:spPr>
            <a:xfrm>
              <a:off x="0" y="0"/>
              <a:ext cx="60054" cy="1813378"/>
            </a:xfrm>
            <a:custGeom>
              <a:avLst/>
              <a:gdLst/>
              <a:ahLst/>
              <a:cxnLst/>
              <a:rect l="l" t="t" r="r" b="b"/>
              <a:pathLst>
                <a:path w="60054" h="1813378">
                  <a:moveTo>
                    <a:pt x="0" y="0"/>
                  </a:moveTo>
                  <a:lnTo>
                    <a:pt x="60054" y="0"/>
                  </a:lnTo>
                  <a:lnTo>
                    <a:pt x="60054" y="1813378"/>
                  </a:lnTo>
                  <a:lnTo>
                    <a:pt x="0" y="181337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>
                <a:solidFill>
                  <a:srgbClr val="103C92"/>
                </a:solidFill>
              </a:endParaRP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D32061F5-8A1B-5938-4DE5-7792E3D50500}"/>
                </a:ext>
              </a:extLst>
            </p:cNvPr>
            <p:cNvSpPr txBox="1"/>
            <p:nvPr/>
          </p:nvSpPr>
          <p:spPr>
            <a:xfrm>
              <a:off x="0" y="-38100"/>
              <a:ext cx="60054" cy="185147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srgbClr val="103C92"/>
                </a:solidFill>
              </a:endParaRPr>
            </a:p>
          </p:txBody>
        </p:sp>
      </p:grpSp>
      <p:sp>
        <p:nvSpPr>
          <p:cNvPr id="7" name="Freeform 13">
            <a:extLst>
              <a:ext uri="{FF2B5EF4-FFF2-40B4-BE49-F238E27FC236}">
                <a16:creationId xmlns:a16="http://schemas.microsoft.com/office/drawing/2014/main" id="{32237051-56E1-AC74-2C0A-0AE7BC50877C}"/>
              </a:ext>
            </a:extLst>
          </p:cNvPr>
          <p:cNvSpPr/>
          <p:nvPr userDrawn="1"/>
        </p:nvSpPr>
        <p:spPr>
          <a:xfrm>
            <a:off x="15273978" y="656445"/>
            <a:ext cx="2556823" cy="1134255"/>
          </a:xfrm>
          <a:custGeom>
            <a:avLst/>
            <a:gdLst/>
            <a:ahLst/>
            <a:cxnLst/>
            <a:rect l="l" t="t" r="r" b="b"/>
            <a:pathLst>
              <a:path w="2856855" h="1267355">
                <a:moveTo>
                  <a:pt x="0" y="0"/>
                </a:moveTo>
                <a:lnTo>
                  <a:pt x="2856855" y="0"/>
                </a:lnTo>
                <a:lnTo>
                  <a:pt x="2856855" y="1267356"/>
                </a:lnTo>
                <a:lnTo>
                  <a:pt x="0" y="126735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79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8" r:id="rId2"/>
    <p:sldLayoutId id="2147483681" r:id="rId3"/>
    <p:sldLayoutId id="2147483682" r:id="rId4"/>
    <p:sldLayoutId id="2147483683" r:id="rId5"/>
    <p:sldLayoutId id="214748368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D1712-2C8D-84DB-B9D6-417BC9BFA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0" y="3206944"/>
            <a:ext cx="14505992" cy="1470025"/>
          </a:xfrm>
        </p:spPr>
        <p:txBody>
          <a:bodyPr/>
          <a:lstStyle/>
          <a:p>
            <a:r>
              <a:rPr lang="en-GB" b="1" dirty="0"/>
              <a:t>Strengthen Your Leadership </a:t>
            </a:r>
            <a:r>
              <a:rPr lang="en-GB" sz="4800" dirty="0"/>
              <a:t>Understanding the Clerk’s Key Roles &amp; Responsibilities</a:t>
            </a:r>
            <a:endParaRPr lang="en-GB" noProof="0" dirty="0">
              <a:sym typeface="Montserrat Ultra-Bold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D7260-90F1-AC87-4DEA-8AAD0F21E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400" y="8534400"/>
            <a:ext cx="13944600" cy="1752600"/>
          </a:xfrm>
        </p:spPr>
        <p:txBody>
          <a:bodyPr/>
          <a:lstStyle/>
          <a:p>
            <a:r>
              <a:rPr lang="en-GB" noProof="0" dirty="0"/>
              <a:t>Adam Keppel-Green FSLCC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D1BC7CA-FA39-12F2-5650-C6237A73DA93}"/>
              </a:ext>
            </a:extLst>
          </p:cNvPr>
          <p:cNvSpPr txBox="1">
            <a:spLocks/>
          </p:cNvSpPr>
          <p:nvPr/>
        </p:nvSpPr>
        <p:spPr>
          <a:xfrm>
            <a:off x="2438400" y="9309643"/>
            <a:ext cx="2656114" cy="5994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noProof="0" dirty="0">
                <a:solidFill>
                  <a:schemeClr val="bg1"/>
                </a:solidFill>
              </a:rPr>
              <a:t>April 2026</a:t>
            </a:r>
          </a:p>
        </p:txBody>
      </p:sp>
    </p:spTree>
    <p:extLst>
      <p:ext uri="{BB962C8B-B14F-4D97-AF65-F5344CB8AC3E}">
        <p14:creationId xmlns:p14="http://schemas.microsoft.com/office/powerpoint/2010/main" val="2610783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6B200-FDED-E069-4191-3D1748E7B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5B41-2E4B-402A-055D-BDEAC05B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Have a plan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AD6DCB5-8AFE-7360-D2F7-CBEF0E98C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2281052"/>
            <a:ext cx="15697200" cy="6977247"/>
          </a:xfrm>
        </p:spPr>
        <p:txBody>
          <a:bodyPr/>
          <a:lstStyle/>
          <a:p>
            <a:pPr marL="0" indent="0">
              <a:buNone/>
            </a:pPr>
            <a:r>
              <a:rPr lang="en-GB" sz="3600" b="1" dirty="0"/>
              <a:t>We plan for the future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endParaRPr lang="en-GB" sz="3600" dirty="0"/>
          </a:p>
          <a:p>
            <a:pPr lvl="1">
              <a:lnSpc>
                <a:spcPct val="200000"/>
              </a:lnSpc>
            </a:pPr>
            <a:r>
              <a:rPr lang="en-GB" sz="3600" dirty="0"/>
              <a:t> Help the council determine what its strategic priorities are</a:t>
            </a:r>
          </a:p>
          <a:p>
            <a:pPr lvl="1">
              <a:lnSpc>
                <a:spcPct val="200000"/>
              </a:lnSpc>
            </a:pPr>
            <a:r>
              <a:rPr lang="en-GB" sz="3600" dirty="0"/>
              <a:t> Identify and plan for future challenges </a:t>
            </a:r>
          </a:p>
          <a:p>
            <a:pPr lvl="1">
              <a:lnSpc>
                <a:spcPct val="200000"/>
              </a:lnSpc>
            </a:pPr>
            <a:r>
              <a:rPr lang="en-GB" sz="3600" dirty="0"/>
              <a:t> Get the council into the right position </a:t>
            </a:r>
          </a:p>
        </p:txBody>
      </p:sp>
    </p:spTree>
    <p:extLst>
      <p:ext uri="{BB962C8B-B14F-4D97-AF65-F5344CB8AC3E}">
        <p14:creationId xmlns:p14="http://schemas.microsoft.com/office/powerpoint/2010/main" val="252333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86191-3674-65B1-F3A0-06383F079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239B1-1AC3-079D-30DC-17CE237E7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Developing the team</a:t>
            </a:r>
            <a:endParaRPr lang="en-GB" noProof="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A3F0C83-7483-91D7-E86E-6CFEC093B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2281052"/>
            <a:ext cx="15697200" cy="7320147"/>
          </a:xfrm>
        </p:spPr>
        <p:txBody>
          <a:bodyPr/>
          <a:lstStyle/>
          <a:p>
            <a:pPr marL="0" indent="0">
              <a:buNone/>
            </a:pPr>
            <a:r>
              <a:rPr lang="en-GB" sz="3600" b="1" dirty="0"/>
              <a:t>We work to develop the whole team 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endParaRPr lang="en-GB" sz="3600" dirty="0"/>
          </a:p>
          <a:p>
            <a:pPr lvl="1">
              <a:lnSpc>
                <a:spcPct val="200000"/>
              </a:lnSpc>
            </a:pPr>
            <a:r>
              <a:rPr lang="en-GB" sz="3600" dirty="0"/>
              <a:t> Ensure staff are committed, driven and empowered</a:t>
            </a:r>
          </a:p>
          <a:p>
            <a:pPr lvl="1">
              <a:lnSpc>
                <a:spcPct val="200000"/>
              </a:lnSpc>
            </a:pPr>
            <a:r>
              <a:rPr lang="en-GB" sz="3600" dirty="0"/>
              <a:t> Provide support to councillors to fulfil their roles</a:t>
            </a:r>
          </a:p>
          <a:p>
            <a:pPr lvl="1">
              <a:lnSpc>
                <a:spcPct val="200000"/>
              </a:lnSpc>
            </a:pPr>
            <a:r>
              <a:rPr lang="en-GB" sz="3600" dirty="0"/>
              <a:t> Build networks in the community and more widely </a:t>
            </a:r>
          </a:p>
          <a:p>
            <a:pPr lvl="1">
              <a:lnSpc>
                <a:spcPct val="200000"/>
              </a:lnSpc>
            </a:pPr>
            <a:r>
              <a:rPr lang="en-GB" sz="3600" dirty="0"/>
              <a:t> Foster community engagement and develop future leaders</a:t>
            </a:r>
          </a:p>
        </p:txBody>
      </p:sp>
    </p:spTree>
    <p:extLst>
      <p:ext uri="{BB962C8B-B14F-4D97-AF65-F5344CB8AC3E}">
        <p14:creationId xmlns:p14="http://schemas.microsoft.com/office/powerpoint/2010/main" val="47225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28ECE-8E15-30A3-F0DC-A6846B11E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76C3A-54CF-946A-FBA0-C160C30FE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Enablers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2D8FE48-80BB-9BED-1894-FBE401BBF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2281052"/>
            <a:ext cx="15697200" cy="6977247"/>
          </a:xfrm>
        </p:spPr>
        <p:txBody>
          <a:bodyPr/>
          <a:lstStyle/>
          <a:p>
            <a:pPr marL="0" indent="0">
              <a:buNone/>
            </a:pPr>
            <a:r>
              <a:rPr lang="en-GB" sz="3600" b="1" dirty="0"/>
              <a:t>We enable positive action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endParaRPr lang="en-GB" sz="3600" dirty="0"/>
          </a:p>
          <a:p>
            <a:pPr lvl="1">
              <a:lnSpc>
                <a:spcPct val="200000"/>
              </a:lnSpc>
            </a:pPr>
            <a:r>
              <a:rPr lang="en-GB" sz="3600" dirty="0"/>
              <a:t> Our role is to turn ideas into action</a:t>
            </a:r>
          </a:p>
          <a:p>
            <a:pPr lvl="1">
              <a:lnSpc>
                <a:spcPct val="200000"/>
              </a:lnSpc>
            </a:pPr>
            <a:r>
              <a:rPr lang="en-GB" sz="3600" dirty="0"/>
              <a:t> Horizon scanning and looking for opportunity</a:t>
            </a:r>
          </a:p>
          <a:p>
            <a:pPr lvl="1">
              <a:lnSpc>
                <a:spcPct val="200000"/>
              </a:lnSpc>
            </a:pPr>
            <a:r>
              <a:rPr lang="en-GB" sz="3600" dirty="0"/>
              <a:t> Should be regarded as a helper not a hinderer </a:t>
            </a:r>
          </a:p>
        </p:txBody>
      </p:sp>
    </p:spTree>
    <p:extLst>
      <p:ext uri="{BB962C8B-B14F-4D97-AF65-F5344CB8AC3E}">
        <p14:creationId xmlns:p14="http://schemas.microsoft.com/office/powerpoint/2010/main" val="425058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3BFBF-E4E9-455C-DD75-B2BBC36B2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B364F-04D9-ABE4-C7FA-72EB1F15E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Professional Standards</a:t>
            </a:r>
            <a:endParaRPr lang="en-GB" noProof="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6EA69DF-0A06-E34F-6E1A-07563B751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2281052"/>
            <a:ext cx="15697200" cy="7186797"/>
          </a:xfrm>
        </p:spPr>
        <p:txBody>
          <a:bodyPr/>
          <a:lstStyle/>
          <a:p>
            <a:pPr marL="0" indent="0">
              <a:buNone/>
            </a:pPr>
            <a:r>
              <a:rPr lang="en-GB" sz="3600" b="1" dirty="0"/>
              <a:t>We’re resilient and open to challenge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endParaRPr lang="en-GB" sz="3600" dirty="0"/>
          </a:p>
          <a:p>
            <a:pPr lvl="1">
              <a:lnSpc>
                <a:spcPct val="200000"/>
              </a:lnSpc>
            </a:pPr>
            <a:r>
              <a:rPr lang="en-GB" sz="3600" dirty="0"/>
              <a:t> Expect, promote and welcome challenge </a:t>
            </a:r>
          </a:p>
          <a:p>
            <a:pPr lvl="1">
              <a:lnSpc>
                <a:spcPct val="200000"/>
              </a:lnSpc>
            </a:pPr>
            <a:r>
              <a:rPr lang="en-GB" sz="3600" dirty="0"/>
              <a:t> Understand what supports your resilience </a:t>
            </a:r>
          </a:p>
          <a:p>
            <a:pPr lvl="1">
              <a:lnSpc>
                <a:spcPct val="200000"/>
              </a:lnSpc>
            </a:pPr>
            <a:r>
              <a:rPr lang="en-GB" sz="3600" dirty="0"/>
              <a:t> Maintain professional boundaries </a:t>
            </a:r>
          </a:p>
          <a:p>
            <a:pPr lvl="1">
              <a:lnSpc>
                <a:spcPct val="200000"/>
              </a:lnSpc>
            </a:pPr>
            <a:r>
              <a:rPr lang="en-GB" sz="3600" dirty="0"/>
              <a:t> Respect the role of the councillor</a:t>
            </a:r>
          </a:p>
        </p:txBody>
      </p:sp>
    </p:spTree>
    <p:extLst>
      <p:ext uri="{BB962C8B-B14F-4D97-AF65-F5344CB8AC3E}">
        <p14:creationId xmlns:p14="http://schemas.microsoft.com/office/powerpoint/2010/main" val="1968159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B6138-4FCA-02D2-348C-FFE63175A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DAACD-5446-BD6E-0057-06FABD6E5F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3B8DD2-2284-1FA7-E944-FC8D741FD4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noProof="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23348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C89A8-D91F-76D9-E706-349C75456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B6F43-3DCA-28BE-C291-4C0AF0CCB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Do we all agree…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3CD34A-30EA-0641-B49C-2E381C4BD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3992" y="2631233"/>
            <a:ext cx="15440608" cy="7231718"/>
          </a:xfrm>
        </p:spPr>
        <p:txBody>
          <a:bodyPr/>
          <a:lstStyle/>
          <a:p>
            <a:pPr marL="0" indent="0">
              <a:buNone/>
            </a:pPr>
            <a:r>
              <a:rPr lang="en-GB" sz="19900" i="1" noProof="0" dirty="0"/>
              <a:t>Every Clerk is </a:t>
            </a:r>
            <a:br>
              <a:rPr lang="en-GB" sz="19900" i="1" noProof="0" dirty="0"/>
            </a:br>
            <a:r>
              <a:rPr lang="en-GB" sz="19900" i="1" noProof="0" dirty="0"/>
              <a:t>a Leader</a:t>
            </a:r>
          </a:p>
        </p:txBody>
      </p:sp>
    </p:spTree>
    <p:extLst>
      <p:ext uri="{BB962C8B-B14F-4D97-AF65-F5344CB8AC3E}">
        <p14:creationId xmlns:p14="http://schemas.microsoft.com/office/powerpoint/2010/main" val="2265135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A0A0F-E1EF-7479-FE87-402F712ED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8B3D-1C47-3D6C-46F7-EFD62C5A9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Manager vs Leader</a:t>
            </a:r>
            <a:endParaRPr lang="en-GB" noProof="0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7626759D-F913-494C-DF03-08BA2B902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2281052"/>
            <a:ext cx="15697200" cy="7581899"/>
          </a:xfrm>
        </p:spPr>
        <p:txBody>
          <a:bodyPr/>
          <a:lstStyle/>
          <a:p>
            <a:pPr marL="0" indent="0">
              <a:buNone/>
            </a:pPr>
            <a:endParaRPr lang="en-GB" sz="4400" dirty="0"/>
          </a:p>
          <a:p>
            <a:pPr marL="0" indent="0" algn="ctr">
              <a:buNone/>
            </a:pPr>
            <a:r>
              <a:rPr lang="en-GB" sz="5400" b="1" dirty="0"/>
              <a:t>Management</a:t>
            </a:r>
            <a:r>
              <a:rPr lang="en-GB" sz="5400" dirty="0"/>
              <a:t> </a:t>
            </a:r>
            <a:br>
              <a:rPr lang="en-GB" sz="5400" dirty="0"/>
            </a:br>
            <a:r>
              <a:rPr lang="en-GB" sz="5400" dirty="0"/>
              <a:t>is about doing things right</a:t>
            </a:r>
          </a:p>
          <a:p>
            <a:pPr marL="0" indent="0" algn="ctr">
              <a:buNone/>
            </a:pPr>
            <a:endParaRPr lang="en-GB" sz="5400" dirty="0"/>
          </a:p>
          <a:p>
            <a:pPr marL="0" indent="0" algn="ctr">
              <a:buNone/>
            </a:pPr>
            <a:r>
              <a:rPr lang="en-GB" sz="5400" b="1" dirty="0"/>
              <a:t>Leadership</a:t>
            </a:r>
            <a:r>
              <a:rPr lang="en-GB" sz="5400" dirty="0"/>
              <a:t> </a:t>
            </a:r>
            <a:br>
              <a:rPr lang="en-GB" sz="5400" dirty="0"/>
            </a:br>
            <a:r>
              <a:rPr lang="en-GB" sz="5400" dirty="0"/>
              <a:t>is about doing the right things</a:t>
            </a:r>
          </a:p>
          <a:p>
            <a:pPr marL="0" indent="0" algn="ctr">
              <a:buNone/>
            </a:pPr>
            <a:br>
              <a:rPr lang="en-GB" sz="5400" dirty="0"/>
            </a:br>
            <a:endParaRPr lang="en-GB" sz="5400" dirty="0"/>
          </a:p>
          <a:p>
            <a:pPr marL="0" indent="0" algn="r">
              <a:buNone/>
            </a:pPr>
            <a:r>
              <a:rPr lang="en-GB" b="1" dirty="0"/>
              <a:t>(Peter Drucker)</a:t>
            </a:r>
          </a:p>
          <a:p>
            <a:pPr marL="0" indent="0" algn="ctr">
              <a:buNone/>
            </a:pP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39913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E3987-4B70-0690-32B3-1347C0EEF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adership is about trust, growth, and connection | The Leader's Table  posted on the topic | LinkedIn">
            <a:extLst>
              <a:ext uri="{FF2B5EF4-FFF2-40B4-BE49-F238E27FC236}">
                <a16:creationId xmlns:a16="http://schemas.microsoft.com/office/drawing/2014/main" id="{B46AB536-272A-B1E9-8FD8-7A96C1252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" b="52431"/>
          <a:stretch>
            <a:fillRect/>
          </a:stretch>
        </p:blipFill>
        <p:spPr bwMode="auto">
          <a:xfrm>
            <a:off x="1698601" y="1898811"/>
            <a:ext cx="11701669" cy="815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90C5EF9-F9C1-6DE1-92CE-B72BB3F08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028700"/>
            <a:ext cx="8229600" cy="1143000"/>
          </a:xfrm>
        </p:spPr>
        <p:txBody>
          <a:bodyPr/>
          <a:lstStyle/>
          <a:p>
            <a:r>
              <a:rPr lang="en-GB" dirty="0"/>
              <a:t>Manager vs Leader</a:t>
            </a:r>
            <a:endParaRPr lang="en-GB" noProof="0" dirty="0"/>
          </a:p>
        </p:txBody>
      </p:sp>
      <p:pic>
        <p:nvPicPr>
          <p:cNvPr id="2" name="Picture 2" descr="Leadership is about trust, growth, and connection | The Leader's Table  posted on the topic | LinkedIn">
            <a:extLst>
              <a:ext uri="{FF2B5EF4-FFF2-40B4-BE49-F238E27FC236}">
                <a16:creationId xmlns:a16="http://schemas.microsoft.com/office/drawing/2014/main" id="{E255414D-7F29-06D4-6D15-601F652B1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t="96739" r="-1418" b="208"/>
          <a:stretch>
            <a:fillRect/>
          </a:stretch>
        </p:blipFill>
        <p:spPr bwMode="auto">
          <a:xfrm>
            <a:off x="7394550" y="9562441"/>
            <a:ext cx="1074540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666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12EA5-5B41-129F-BBB3-CF18C7C5B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adership is about trust, growth, and connection | The Leader's Table  posted on the topic | LinkedIn">
            <a:extLst>
              <a:ext uri="{FF2B5EF4-FFF2-40B4-BE49-F238E27FC236}">
                <a16:creationId xmlns:a16="http://schemas.microsoft.com/office/drawing/2014/main" id="{2A073CAA-9FFB-C77D-E093-F92E3D9096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" b="52431"/>
          <a:stretch>
            <a:fillRect/>
          </a:stretch>
        </p:blipFill>
        <p:spPr bwMode="auto">
          <a:xfrm>
            <a:off x="1755751" y="2171700"/>
            <a:ext cx="10745405" cy="749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93EFAE3-DC42-E923-8A6E-50DBD8428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028700"/>
            <a:ext cx="8229600" cy="1143000"/>
          </a:xfrm>
        </p:spPr>
        <p:txBody>
          <a:bodyPr/>
          <a:lstStyle/>
          <a:p>
            <a:r>
              <a:rPr lang="en-GB" dirty="0"/>
              <a:t>Manager vs Leader</a:t>
            </a:r>
            <a:endParaRPr lang="en-GB" noProof="0" dirty="0"/>
          </a:p>
        </p:txBody>
      </p:sp>
      <p:pic>
        <p:nvPicPr>
          <p:cNvPr id="9" name="Picture 2" descr="Leadership is about trust, growth, and connection | The Leader's Table  posted on the topic | LinkedIn">
            <a:extLst>
              <a:ext uri="{FF2B5EF4-FFF2-40B4-BE49-F238E27FC236}">
                <a16:creationId xmlns:a16="http://schemas.microsoft.com/office/drawing/2014/main" id="{377952AB-2BF4-3C85-5618-5C480C629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2" b="3884"/>
          <a:stretch>
            <a:fillRect/>
          </a:stretch>
        </p:blipFill>
        <p:spPr bwMode="auto">
          <a:xfrm>
            <a:off x="1747800" y="1923767"/>
            <a:ext cx="11293500" cy="813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Leadership is about trust, growth, and connection | The Leader's Table  posted on the topic | LinkedIn">
            <a:extLst>
              <a:ext uri="{FF2B5EF4-FFF2-40B4-BE49-F238E27FC236}">
                <a16:creationId xmlns:a16="http://schemas.microsoft.com/office/drawing/2014/main" id="{296196F3-EE1E-1787-3C5A-0190916B0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t="96739" r="-1418" b="208"/>
          <a:stretch>
            <a:fillRect/>
          </a:stretch>
        </p:blipFill>
        <p:spPr bwMode="auto">
          <a:xfrm>
            <a:off x="7394550" y="9562441"/>
            <a:ext cx="1074540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834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2D107-7435-3E73-6BA0-881CB2F3B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B17CED3-9E08-8865-7EFC-77C74A613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028700"/>
            <a:ext cx="8229600" cy="1143000"/>
          </a:xfrm>
        </p:spPr>
        <p:txBody>
          <a:bodyPr/>
          <a:lstStyle/>
          <a:p>
            <a:r>
              <a:rPr lang="en-GB" dirty="0"/>
              <a:t>Manager vs Leader</a:t>
            </a:r>
            <a:endParaRPr lang="en-GB" noProof="0" dirty="0"/>
          </a:p>
        </p:txBody>
      </p:sp>
      <p:sp>
        <p:nvSpPr>
          <p:cNvPr id="3" name="AutoShape 4" descr="Majestic galleon on calm seas">
            <a:extLst>
              <a:ext uri="{FF2B5EF4-FFF2-40B4-BE49-F238E27FC236}">
                <a16:creationId xmlns:a16="http://schemas.microsoft.com/office/drawing/2014/main" id="{73855193-8BE7-C878-97C2-4423170555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19CC3C-BABE-246E-E0A5-F44211939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" b="3437"/>
          <a:stretch>
            <a:fillRect/>
          </a:stretch>
        </p:blipFill>
        <p:spPr>
          <a:xfrm>
            <a:off x="0" y="-1219200"/>
            <a:ext cx="18288000" cy="1150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98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BD0DE-A670-2587-1E72-D0C3E281D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0DDE9-5569-BAB8-374F-12D32F335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We should all now agree…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0EEC29-3AD3-6DFE-27EB-514CCB3C9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3992" y="2631233"/>
            <a:ext cx="15440608" cy="7231718"/>
          </a:xfrm>
        </p:spPr>
        <p:txBody>
          <a:bodyPr/>
          <a:lstStyle/>
          <a:p>
            <a:pPr marL="0" indent="0">
              <a:buNone/>
            </a:pPr>
            <a:r>
              <a:rPr lang="en-GB" sz="19900" i="1" noProof="0" dirty="0"/>
              <a:t>Every Clerk is </a:t>
            </a:r>
            <a:br>
              <a:rPr lang="en-GB" sz="19900" i="1" noProof="0" dirty="0"/>
            </a:br>
            <a:r>
              <a:rPr lang="en-GB" sz="19900" i="1" noProof="0" dirty="0"/>
              <a:t>a Leader</a:t>
            </a:r>
          </a:p>
        </p:txBody>
      </p:sp>
    </p:spTree>
    <p:extLst>
      <p:ext uri="{BB962C8B-B14F-4D97-AF65-F5344CB8AC3E}">
        <p14:creationId xmlns:p14="http://schemas.microsoft.com/office/powerpoint/2010/main" val="361392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E469B-52EF-022B-540B-08B48DD42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9A03E-A0F5-CD9F-5A58-A1C0B61E1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Technical Competence </a:t>
            </a:r>
            <a:endParaRPr lang="en-GB" noProof="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9D9D28-9000-5578-1162-1F35F30F1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2281052"/>
            <a:ext cx="15697200" cy="7663047"/>
          </a:xfrm>
        </p:spPr>
        <p:txBody>
          <a:bodyPr/>
          <a:lstStyle/>
          <a:p>
            <a:pPr marL="0" indent="0">
              <a:buNone/>
            </a:pPr>
            <a:r>
              <a:rPr lang="en-GB" sz="3600" b="1" dirty="0"/>
              <a:t>What we do has to be underpinned by technical competence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endParaRPr lang="en-GB" sz="3600" dirty="0"/>
          </a:p>
          <a:p>
            <a:pPr lvl="1">
              <a:lnSpc>
                <a:spcPct val="200000"/>
              </a:lnSpc>
            </a:pPr>
            <a:r>
              <a:rPr lang="en-GB" sz="3600" dirty="0"/>
              <a:t> Understanding and applying the legislative framework</a:t>
            </a:r>
          </a:p>
          <a:p>
            <a:pPr lvl="1">
              <a:lnSpc>
                <a:spcPct val="200000"/>
              </a:lnSpc>
            </a:pPr>
            <a:r>
              <a:rPr lang="en-GB" sz="3600" dirty="0"/>
              <a:t> Seeking out best practice </a:t>
            </a:r>
          </a:p>
          <a:p>
            <a:pPr lvl="1">
              <a:lnSpc>
                <a:spcPct val="200000"/>
              </a:lnSpc>
            </a:pPr>
            <a:r>
              <a:rPr lang="en-GB" sz="3600" dirty="0"/>
              <a:t> Providing impartial accurate advice and guidance </a:t>
            </a:r>
          </a:p>
        </p:txBody>
      </p:sp>
    </p:spTree>
    <p:extLst>
      <p:ext uri="{BB962C8B-B14F-4D97-AF65-F5344CB8AC3E}">
        <p14:creationId xmlns:p14="http://schemas.microsoft.com/office/powerpoint/2010/main" val="155600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A5B28-66CF-4B2B-5A05-138D8A3F0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AF33-A34E-9797-BE44-74B84A21C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Uphold the Constitution</a:t>
            </a:r>
            <a:endParaRPr lang="en-GB" noProof="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DCCA278-DCE9-48C0-3B61-26C9FDAE3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2281052"/>
            <a:ext cx="15697200" cy="7377297"/>
          </a:xfrm>
        </p:spPr>
        <p:txBody>
          <a:bodyPr/>
          <a:lstStyle/>
          <a:p>
            <a:pPr marL="0" indent="0">
              <a:buNone/>
            </a:pPr>
            <a:r>
              <a:rPr lang="en-GB" sz="3600" b="1" dirty="0"/>
              <a:t>We’re the guardian of the constitution 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endParaRPr lang="en-GB" sz="3600" dirty="0"/>
          </a:p>
          <a:p>
            <a:pPr lvl="1">
              <a:lnSpc>
                <a:spcPct val="200000"/>
              </a:lnSpc>
            </a:pPr>
            <a:r>
              <a:rPr lang="en-GB" sz="3600" dirty="0"/>
              <a:t> Law is non-negotiable </a:t>
            </a:r>
          </a:p>
          <a:p>
            <a:pPr lvl="1">
              <a:lnSpc>
                <a:spcPct val="200000"/>
              </a:lnSpc>
            </a:pPr>
            <a:r>
              <a:rPr lang="en-GB" sz="3600" dirty="0"/>
              <a:t> Understand and consistently apply policy and process  </a:t>
            </a:r>
          </a:p>
          <a:p>
            <a:pPr lvl="1">
              <a:lnSpc>
                <a:spcPct val="200000"/>
              </a:lnSpc>
            </a:pPr>
            <a:r>
              <a:rPr lang="en-GB" sz="3600" dirty="0"/>
              <a:t>Promote and embody Civility and Respect</a:t>
            </a:r>
          </a:p>
          <a:p>
            <a:pPr lvl="1">
              <a:lnSpc>
                <a:spcPct val="200000"/>
              </a:lnSpc>
            </a:pPr>
            <a:r>
              <a:rPr lang="en-GB" sz="3600" dirty="0"/>
              <a:t> Know when (and how) to say no.</a:t>
            </a:r>
          </a:p>
        </p:txBody>
      </p:sp>
    </p:spTree>
    <p:extLst>
      <p:ext uri="{BB962C8B-B14F-4D97-AF65-F5344CB8AC3E}">
        <p14:creationId xmlns:p14="http://schemas.microsoft.com/office/powerpoint/2010/main" val="198997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3">
      <a:dk1>
        <a:srgbClr val="144EA1"/>
      </a:dk1>
      <a:lt1>
        <a:sysClr val="window" lastClr="FFFFFF"/>
      </a:lt1>
      <a:dk2>
        <a:srgbClr val="EE454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44EA1"/>
      </a:hlink>
      <a:folHlink>
        <a:srgbClr val="144E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Custom 3">
      <a:dk1>
        <a:srgbClr val="144EA1"/>
      </a:dk1>
      <a:lt1>
        <a:sysClr val="window" lastClr="FFFFFF"/>
      </a:lt1>
      <a:dk2>
        <a:srgbClr val="EE454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44EA1"/>
      </a:hlink>
      <a:folHlink>
        <a:srgbClr val="144E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CC89E85DC0144FB258B5C6696C2613" ma:contentTypeVersion="19" ma:contentTypeDescription="Create a new document." ma:contentTypeScope="" ma:versionID="c326d7ca3ddb56900d3bfada649e4c53">
  <xsd:schema xmlns:xsd="http://www.w3.org/2001/XMLSchema" xmlns:xs="http://www.w3.org/2001/XMLSchema" xmlns:p="http://schemas.microsoft.com/office/2006/metadata/properties" xmlns:ns2="c223f016-cff3-4289-8282-d25b20164585" xmlns:ns3="32de0692-128a-4edc-8187-09a403bd1a8e" targetNamespace="http://schemas.microsoft.com/office/2006/metadata/properties" ma:root="true" ma:fieldsID="a4a481cd9e522bf6e25b0e187390a6b6" ns2:_="" ns3:_="">
    <xsd:import namespace="c223f016-cff3-4289-8282-d25b20164585"/>
    <xsd:import namespace="32de0692-128a-4edc-8187-09a403bd1a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23f016-cff3-4289-8282-d25b201645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7490e65-3e2d-47a8-abe9-32075ec5b8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de0692-128a-4edc-8187-09a403bd1a8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a4d9e79-a551-46c3-898c-0deb780f5fc7}" ma:internalName="TaxCatchAll" ma:showField="CatchAllData" ma:web="32de0692-128a-4edc-8187-09a403bd1a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223f016-cff3-4289-8282-d25b20164585">
      <Terms xmlns="http://schemas.microsoft.com/office/infopath/2007/PartnerControls"/>
    </lcf76f155ced4ddcb4097134ff3c332f>
    <TaxCatchAll xmlns="32de0692-128a-4edc-8187-09a403bd1a8e" xsi:nil="true"/>
  </documentManagement>
</p:properties>
</file>

<file path=customXml/itemProps1.xml><?xml version="1.0" encoding="utf-8"?>
<ds:datastoreItem xmlns:ds="http://schemas.openxmlformats.org/officeDocument/2006/customXml" ds:itemID="{1937974C-0B6F-4334-B9A6-D82FD87B63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E86DAB-1ABA-4BDC-84DA-16DD9CABFE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23f016-cff3-4289-8282-d25b20164585"/>
    <ds:schemaRef ds:uri="32de0692-128a-4edc-8187-09a403bd1a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E5EA2E-BAA8-431E-AD78-75D2F4224DA7}">
  <ds:schemaRefs>
    <ds:schemaRef ds:uri="32de0692-128a-4edc-8187-09a403bd1a8e"/>
    <ds:schemaRef ds:uri="c223f016-cff3-4289-8282-d25b2016458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377</Words>
  <Application>Microsoft Office PowerPoint</Application>
  <PresentationFormat>Custom</PresentationFormat>
  <Paragraphs>89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Montserrat Ultra-Bold</vt:lpstr>
      <vt:lpstr>Calibri</vt:lpstr>
      <vt:lpstr>Arial</vt:lpstr>
      <vt:lpstr>Aptos</vt:lpstr>
      <vt:lpstr>1_Office Theme</vt:lpstr>
      <vt:lpstr>2_Office Theme</vt:lpstr>
      <vt:lpstr>3_Office Theme</vt:lpstr>
      <vt:lpstr>Strengthen Your Leadership Understanding the Clerk’s Key Roles &amp; Responsibilities</vt:lpstr>
      <vt:lpstr>Do we all agree…</vt:lpstr>
      <vt:lpstr>Manager vs Leader</vt:lpstr>
      <vt:lpstr>Manager vs Leader</vt:lpstr>
      <vt:lpstr>Manager vs Leader</vt:lpstr>
      <vt:lpstr>Manager vs Leader</vt:lpstr>
      <vt:lpstr>We should all now agree…</vt:lpstr>
      <vt:lpstr>Technical Competence </vt:lpstr>
      <vt:lpstr>Uphold the Constitution</vt:lpstr>
      <vt:lpstr>Have a plan</vt:lpstr>
      <vt:lpstr>Developing the team</vt:lpstr>
      <vt:lpstr>Enablers</vt:lpstr>
      <vt:lpstr>Professional Standards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Wayne German</dc:creator>
  <cp:lastModifiedBy>Adam Keppel-Green</cp:lastModifiedBy>
  <cp:revision>11</cp:revision>
  <dcterms:created xsi:type="dcterms:W3CDTF">2006-08-16T00:00:00Z</dcterms:created>
  <dcterms:modified xsi:type="dcterms:W3CDTF">2026-04-19T23:33:19Z</dcterms:modified>
  <dc:identifier>DAGnncbS16Y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0x01010037CC89E85DC0144FB258B5C6696C2613</vt:lpwstr>
  </property>
  <property fmtid="{D5CDD505-2E9C-101B-9397-08002B2CF9AE}" pid="3" name="MediaServiceImageTags">
    <vt:lpwstr/>
  </property>
</Properties>
</file>